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sldIdLst>
    <p:sldId id="256" r:id="rId3"/>
    <p:sldId id="552" r:id="rId4"/>
    <p:sldId id="604" r:id="rId5"/>
    <p:sldId id="515" r:id="rId6"/>
    <p:sldId id="553" r:id="rId7"/>
    <p:sldId id="557" r:id="rId8"/>
    <p:sldId id="556" r:id="rId9"/>
    <p:sldId id="554" r:id="rId10"/>
    <p:sldId id="605" r:id="rId11"/>
    <p:sldId id="607" r:id="rId12"/>
    <p:sldId id="608" r:id="rId13"/>
    <p:sldId id="613" r:id="rId14"/>
    <p:sldId id="614" r:id="rId15"/>
    <p:sldId id="612" r:id="rId16"/>
    <p:sldId id="609" r:id="rId17"/>
    <p:sldId id="615" r:id="rId18"/>
    <p:sldId id="660" r:id="rId19"/>
    <p:sldId id="661" r:id="rId20"/>
    <p:sldId id="662" r:id="rId21"/>
    <p:sldId id="701" r:id="rId22"/>
    <p:sldId id="702" r:id="rId23"/>
    <p:sldId id="611" r:id="rId24"/>
    <p:sldId id="752" r:id="rId25"/>
    <p:sldId id="753" r:id="rId26"/>
    <p:sldId id="754" r:id="rId27"/>
    <p:sldId id="704" r:id="rId28"/>
    <p:sldId id="749" r:id="rId29"/>
    <p:sldId id="750" r:id="rId30"/>
    <p:sldId id="797" r:id="rId31"/>
    <p:sldId id="798" r:id="rId32"/>
    <p:sldId id="915" r:id="rId33"/>
    <p:sldId id="802" r:id="rId34"/>
    <p:sldId id="805" r:id="rId35"/>
    <p:sldId id="799" r:id="rId36"/>
    <p:sldId id="821" r:id="rId37"/>
    <p:sldId id="803" r:id="rId38"/>
    <p:sldId id="866" r:id="rId39"/>
    <p:sldId id="867" r:id="rId40"/>
    <p:sldId id="868" r:id="rId41"/>
    <p:sldId id="869" r:id="rId42"/>
    <p:sldId id="810" r:id="rId43"/>
    <p:sldId id="812" r:id="rId44"/>
    <p:sldId id="813" r:id="rId45"/>
    <p:sldId id="815" r:id="rId46"/>
    <p:sldId id="816" r:id="rId47"/>
    <p:sldId id="817" r:id="rId48"/>
    <p:sldId id="814" r:id="rId49"/>
    <p:sldId id="808" r:id="rId50"/>
    <p:sldId id="811" r:id="rId51"/>
    <p:sldId id="818" r:id="rId52"/>
    <p:sldId id="819" r:id="rId53"/>
    <p:sldId id="820" r:id="rId54"/>
    <p:sldId id="822" r:id="rId55"/>
    <p:sldId id="823" r:id="rId56"/>
    <p:sldId id="824" r:id="rId57"/>
    <p:sldId id="870" r:id="rId58"/>
    <p:sldId id="825" r:id="rId59"/>
    <p:sldId id="826" r:id="rId60"/>
    <p:sldId id="827" r:id="rId61"/>
    <p:sldId id="829" r:id="rId62"/>
    <p:sldId id="857" r:id="rId63"/>
    <p:sldId id="856" r:id="rId64"/>
    <p:sldId id="830" r:id="rId65"/>
    <p:sldId id="861" r:id="rId66"/>
    <p:sldId id="871" r:id="rId67"/>
    <p:sldId id="831" r:id="rId68"/>
    <p:sldId id="832" r:id="rId69"/>
    <p:sldId id="842" r:id="rId70"/>
    <p:sldId id="863" r:id="rId71"/>
    <p:sldId id="858" r:id="rId72"/>
    <p:sldId id="833" r:id="rId73"/>
    <p:sldId id="859" r:id="rId74"/>
    <p:sldId id="837" r:id="rId75"/>
    <p:sldId id="872" r:id="rId76"/>
    <p:sldId id="838" r:id="rId78"/>
    <p:sldId id="862" r:id="rId79"/>
    <p:sldId id="865" r:id="rId80"/>
    <p:sldId id="835" r:id="rId81"/>
    <p:sldId id="841" r:id="rId82"/>
    <p:sldId id="840" r:id="rId83"/>
    <p:sldId id="912" r:id="rId84"/>
    <p:sldId id="875" r:id="rId85"/>
    <p:sldId id="874" r:id="rId86"/>
    <p:sldId id="914"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autoAdjust="0"/>
    <p:restoredTop sz="94660"/>
  </p:normalViewPr>
  <p:slideViewPr>
    <p:cSldViewPr snapToGrid="0">
      <p:cViewPr varScale="1">
        <p:scale>
          <a:sx n="87" d="100"/>
          <a:sy n="87" d="100"/>
        </p:scale>
        <p:origin x="-485" y="-82"/>
      </p:cViewPr>
      <p:guideLst>
        <p:guide orient="horz" pos="232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7.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notesMaster" Target="notesMasters/notesMaster1.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2.wmf"/><Relationship Id="rId1"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2.w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2.wmf"/><Relationship Id="rId1"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7.png"/><Relationship Id="rId3" Type="http://schemas.openxmlformats.org/officeDocument/2006/relationships/image" Target="../media/image19.png"/><Relationship Id="rId2" Type="http://schemas.openxmlformats.org/officeDocument/2006/relationships/image" Target="../media/image12.wmf"/><Relationship Id="rId1"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12.wmf"/><Relationship Id="rId1"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2.wmf"/><Relationship Id="rId1"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2.wmf"/><Relationship Id="rId1"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27.png"/><Relationship Id="rId2" Type="http://schemas.openxmlformats.org/officeDocument/2006/relationships/image" Target="../media/image12.wmf"/><Relationship Id="rId1" Type="http://schemas.openxmlformats.org/officeDocument/2006/relationships/oleObject" Target="../embeddings/oleObject9.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1"/>
          <a:stretch>
            <a:fillRect/>
          </a:stretch>
        </p:blipFill>
        <p:spPr>
          <a:xfrm>
            <a:off x="-45720" y="-20955"/>
            <a:ext cx="12283440" cy="6900545"/>
          </a:xfrm>
          <a:prstGeom prst="rect">
            <a:avLst/>
          </a:prstGeom>
        </p:spPr>
      </p:pic>
      <p:sp>
        <p:nvSpPr>
          <p:cNvPr id="31" name="Title 30"/>
          <p:cNvSpPr>
            <a:spLocks noGrp="1"/>
          </p:cNvSpPr>
          <p:nvPr>
            <p:ph type="ctrTitle"/>
          </p:nvPr>
        </p:nvSpPr>
        <p:spPr>
          <a:xfrm>
            <a:off x="1608455" y="742315"/>
            <a:ext cx="9160510" cy="2387600"/>
          </a:xfrm>
        </p:spPr>
        <p:txBody>
          <a:bodyPr>
            <a:noAutofit/>
          </a:bodyPr>
          <a:lstStyle/>
          <a:p>
            <a:pPr>
              <a:lnSpc>
                <a:spcPct val="150000"/>
              </a:lnSpc>
            </a:pPr>
            <a:r>
              <a:rPr lang="en-US" altLang="en-US" b="1" dirty="0" err="1">
                <a:solidFill>
                  <a:schemeClr val="tx1"/>
                </a:solidFill>
                <a:effectLst>
                  <a:glow rad="228600">
                    <a:schemeClr val="accent4">
                      <a:satMod val="175000"/>
                      <a:alpha val="40000"/>
                    </a:schemeClr>
                  </a:glow>
                  <a:outerShdw blurRad="38100" dist="19050" dir="2700000" algn="tl" rotWithShape="0">
                    <a:schemeClr val="dk1">
                      <a:alpha val="40000"/>
                    </a:schemeClr>
                  </a:outerShdw>
                </a:effectLst>
              </a:rPr>
              <a:t>机器学习</a:t>
            </a:r>
            <a:br>
              <a:rPr lang="en-US" altLang="en-US" b="1" dirty="0">
                <a:solidFill>
                  <a:schemeClr val="tx1"/>
                </a:solidFill>
                <a:effectLst>
                  <a:glow rad="228600">
                    <a:schemeClr val="accent4">
                      <a:satMod val="175000"/>
                      <a:alpha val="40000"/>
                    </a:schemeClr>
                  </a:glow>
                  <a:outerShdw blurRad="38100" dist="19050" dir="2700000" algn="tl" rotWithShape="0">
                    <a:schemeClr val="dk1">
                      <a:alpha val="40000"/>
                    </a:schemeClr>
                  </a:outerShdw>
                </a:effectLst>
              </a:rPr>
            </a:br>
            <a:r>
              <a:rPr lang="zh-CN" altLang="en-US" b="1" dirty="0" smtClean="0">
                <a:solidFill>
                  <a:schemeClr val="tx1"/>
                </a:solidFill>
                <a:effectLst>
                  <a:glow rad="228600">
                    <a:schemeClr val="accent4">
                      <a:satMod val="175000"/>
                      <a:alpha val="40000"/>
                    </a:schemeClr>
                  </a:glow>
                  <a:outerShdw blurRad="38100" dist="19050" dir="2700000" algn="tl" rotWithShape="0">
                    <a:schemeClr val="dk1">
                      <a:alpha val="40000"/>
                    </a:schemeClr>
                  </a:outerShdw>
                </a:effectLst>
              </a:rPr>
              <a:t>结束语</a:t>
            </a:r>
            <a:endParaRPr lang="zh-CN" altLang="en-US" b="1" dirty="0" smtClean="0">
              <a:solidFill>
                <a:schemeClr val="tx1"/>
              </a:solidFill>
              <a:effectLst>
                <a:glow rad="228600">
                  <a:schemeClr val="accent4">
                    <a:satMod val="175000"/>
                    <a:alpha val="40000"/>
                  </a:schemeClr>
                </a:glow>
                <a:outerShdw blurRad="38100" dist="19050" dir="2700000" algn="tl" rotWithShape="0">
                  <a:schemeClr val="dk1">
                    <a:alpha val="40000"/>
                  </a:schemeClr>
                </a:outerShdw>
              </a:effectLst>
            </a:endParaRPr>
          </a:p>
        </p:txBody>
      </p:sp>
      <p:sp>
        <p:nvSpPr>
          <p:cNvPr id="32" name="Subtitle 31"/>
          <p:cNvSpPr>
            <a:spLocks noGrp="1"/>
          </p:cNvSpPr>
          <p:nvPr>
            <p:ph type="subTitle" idx="1"/>
          </p:nvPr>
        </p:nvSpPr>
        <p:spPr>
          <a:xfrm>
            <a:off x="3381375" y="3619500"/>
            <a:ext cx="5348605" cy="1922780"/>
          </a:xfrm>
        </p:spPr>
        <p:txBody>
          <a:bodyPr>
            <a:noAutofit/>
          </a:bodyPr>
          <a:lstStyle/>
          <a:p>
            <a:pPr>
              <a:lnSpc>
                <a:spcPct val="130000"/>
              </a:lnSpc>
            </a:pPr>
            <a:r>
              <a:rPr lang="en-US" altLang="en-US" sz="3200" b="1">
                <a:solidFill>
                  <a:schemeClr val="tx1"/>
                </a:solidFill>
                <a:effectLst>
                  <a:glow rad="228600">
                    <a:schemeClr val="accent4">
                      <a:satMod val="175000"/>
                      <a:alpha val="40000"/>
                    </a:schemeClr>
                  </a:glow>
                  <a:outerShdw blurRad="38100" dist="19050" dir="2700000" algn="tl" rotWithShape="0">
                    <a:schemeClr val="dk1">
                      <a:alpha val="40000"/>
                    </a:schemeClr>
                  </a:outerShdw>
                </a:effectLst>
                <a:sym typeface="+mn-ea"/>
              </a:rPr>
              <a:t>中山大学物理与天文学院</a:t>
            </a:r>
            <a:endParaRPr lang="en-US" altLang="en-US" sz="3200" b="1">
              <a:solidFill>
                <a:schemeClr val="tx1"/>
              </a:solidFill>
              <a:effectLst>
                <a:glow rad="228600">
                  <a:schemeClr val="accent4">
                    <a:satMod val="175000"/>
                    <a:alpha val="40000"/>
                  </a:schemeClr>
                </a:glow>
                <a:outerShdw blurRad="38100" dist="19050" dir="2700000" algn="tl" rotWithShape="0">
                  <a:schemeClr val="dk1">
                    <a:alpha val="40000"/>
                  </a:schemeClr>
                </a:outerShdw>
              </a:effectLst>
            </a:endParaRPr>
          </a:p>
          <a:p>
            <a:pPr>
              <a:lnSpc>
                <a:spcPct val="130000"/>
              </a:lnSpc>
            </a:pPr>
            <a:r>
              <a:rPr lang="en-US" altLang="en-US" sz="3200" b="1">
                <a:solidFill>
                  <a:schemeClr val="tx1"/>
                </a:solidFill>
                <a:effectLst>
                  <a:glow rad="228600">
                    <a:schemeClr val="accent4">
                      <a:satMod val="175000"/>
                      <a:alpha val="40000"/>
                    </a:schemeClr>
                  </a:glow>
                  <a:outerShdw blurRad="38100" dist="19050" dir="2700000" algn="tl" rotWithShape="0">
                    <a:schemeClr val="dk1">
                      <a:alpha val="40000"/>
                    </a:schemeClr>
                  </a:outerShdw>
                </a:effectLst>
              </a:rPr>
              <a:t>李霄栋</a:t>
            </a:r>
            <a:endParaRPr lang="en-US" altLang="en-US" sz="3200" b="1">
              <a:solidFill>
                <a:schemeClr val="tx1"/>
              </a:solidFill>
              <a:effectLst>
                <a:glow rad="228600">
                  <a:schemeClr val="accent4">
                    <a:satMod val="175000"/>
                    <a:alpha val="40000"/>
                  </a:schemeClr>
                </a:glow>
                <a:outerShdw blurRad="38100" dist="19050" dir="2700000" algn="tl" rotWithShape="0">
                  <a:schemeClr val="dk1">
                    <a:alpha val="40000"/>
                  </a:schemeClr>
                </a:outerShdw>
              </a:effectLst>
            </a:endParaRPr>
          </a:p>
          <a:p>
            <a:pPr>
              <a:lnSpc>
                <a:spcPct val="130000"/>
              </a:lnSpc>
            </a:pPr>
            <a:r>
              <a:rPr lang="en-US" altLang="en-US" sz="3200" b="1">
                <a:solidFill>
                  <a:schemeClr val="tx1"/>
                </a:solidFill>
                <a:effectLst>
                  <a:glow rad="228600">
                    <a:schemeClr val="accent4">
                      <a:satMod val="175000"/>
                      <a:alpha val="40000"/>
                    </a:schemeClr>
                  </a:glow>
                  <a:outerShdw blurRad="38100" dist="19050" dir="2700000" algn="tl" rotWithShape="0">
                    <a:schemeClr val="dk1">
                      <a:alpha val="40000"/>
                    </a:schemeClr>
                  </a:outerShdw>
                </a:effectLst>
              </a:rPr>
              <a:t>2019年秋季学期</a:t>
            </a:r>
            <a:endParaRPr lang="en-US" altLang="en-US" sz="3200" b="1">
              <a:solidFill>
                <a:schemeClr val="tx1"/>
              </a:solidFill>
              <a:effectLst>
                <a:glow rad="228600">
                  <a:schemeClr val="accent4">
                    <a:satMod val="175000"/>
                    <a:alpha val="40000"/>
                  </a:schemeClr>
                </a:glow>
                <a:outerShdw blurRad="38100" dist="19050" dir="2700000" algn="tl" rotWithShape="0">
                  <a:schemeClr val="dk1">
                    <a:alpha val="40000"/>
                  </a:schemeClr>
                </a:outerShdw>
              </a:effectLst>
            </a:endParaRPr>
          </a:p>
        </p:txBody>
      </p:sp>
      <p:sp>
        <p:nvSpPr>
          <p:cNvPr id="33" name="Text Box 32"/>
          <p:cNvSpPr txBox="1"/>
          <p:nvPr/>
        </p:nvSpPr>
        <p:spPr>
          <a:xfrm>
            <a:off x="1483360" y="6217285"/>
            <a:ext cx="9742170" cy="521970"/>
          </a:xfrm>
          <a:prstGeom prst="rect">
            <a:avLst/>
          </a:prstGeom>
          <a:noFill/>
        </p:spPr>
        <p:txBody>
          <a:bodyPr wrap="square" rtlCol="0" anchor="t">
            <a:spAutoFit/>
          </a:bodyPr>
          <a:lstStyle/>
          <a:p>
            <a:r>
              <a:rPr lang="en-US" altLang="en-US" sz="2800" b="1">
                <a:solidFill>
                  <a:schemeClr val="tx1"/>
                </a:solidFill>
                <a:effectLst>
                  <a:glow rad="228600">
                    <a:schemeClr val="accent4">
                      <a:satMod val="175000"/>
                      <a:alpha val="40000"/>
                    </a:schemeClr>
                  </a:glow>
                  <a:outerShdw blurRad="38100" dist="19050" dir="2700000" algn="tl" rotWithShape="0">
                    <a:schemeClr val="dk1">
                      <a:alpha val="40000"/>
                    </a:schemeClr>
                  </a:outerShdw>
                </a:effectLst>
              </a:rPr>
              <a:t>https://github.com/xiaodongli1986/teaching_AI</a:t>
            </a:r>
            <a:endParaRPr lang="en-US" altLang="en-US" sz="2800" b="1">
              <a:solidFill>
                <a:schemeClr val="tx1"/>
              </a:solidFill>
              <a:effectLst>
                <a:glow rad="228600">
                  <a:schemeClr val="accent4">
                    <a:satMod val="175000"/>
                    <a:alpha val="40000"/>
                  </a:schemeClr>
                </a:glow>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a:t>整理下元素</a:t>
            </a:r>
            <a:endParaRPr lang="zh-CN"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70496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pPr>
            <a:r>
              <a:rPr lang="en-US" sz="2200"/>
              <a:t>RL</a:t>
            </a:r>
            <a:r>
              <a:rPr lang="zh-CN" altLang="en-US" sz="2200"/>
              <a:t>过程里，需要考虑这些要素：</a:t>
            </a:r>
            <a:endParaRPr lang="en-US" sz="2200"/>
          </a:p>
          <a:p>
            <a:pPr>
              <a:lnSpc>
                <a:spcPct val="120000"/>
              </a:lnSpc>
              <a:spcAft>
                <a:spcPts val="0"/>
              </a:spcAft>
            </a:pPr>
            <a:r>
              <a:rPr lang="zh-CN" altLang="en-US" sz="2200"/>
              <a:t>状态（</a:t>
            </a:r>
            <a:r>
              <a:rPr lang="en-US" altLang="zh-CN" sz="2200"/>
              <a:t>state</a:t>
            </a:r>
            <a:r>
              <a:rPr lang="zh-CN" altLang="en-US" sz="2200"/>
              <a:t>）：智能体处于某个特定状态，记为</a:t>
            </a:r>
            <a:r>
              <a:rPr lang="en-US" altLang="zh-CN" sz="2200"/>
              <a:t>s</a:t>
            </a:r>
            <a:endParaRPr lang="en-US" altLang="zh-CN" sz="2200"/>
          </a:p>
          <a:p>
            <a:pPr>
              <a:lnSpc>
                <a:spcPct val="120000"/>
              </a:lnSpc>
              <a:spcAft>
                <a:spcPts val="0"/>
              </a:spcAft>
            </a:pPr>
            <a:r>
              <a:rPr lang="zh-CN" altLang="en-US" sz="2200"/>
              <a:t>动作（</a:t>
            </a:r>
            <a:r>
              <a:rPr lang="en-US" altLang="zh-CN" sz="2200"/>
              <a:t>action</a:t>
            </a:r>
            <a:r>
              <a:rPr lang="zh-CN" altLang="en-US" sz="2200"/>
              <a:t>）：智能体采取某种状态，记为 </a:t>
            </a:r>
            <a:r>
              <a:rPr lang="en-US" altLang="zh-CN" sz="2200"/>
              <a:t>a</a:t>
            </a:r>
            <a:endParaRPr lang="en-US" altLang="zh-CN" sz="2200"/>
          </a:p>
          <a:p>
            <a:pPr>
              <a:lnSpc>
                <a:spcPct val="120000"/>
              </a:lnSpc>
              <a:spcAft>
                <a:spcPts val="0"/>
              </a:spcAft>
            </a:pPr>
            <a:r>
              <a:rPr lang="zh-CN" altLang="en-US" sz="2200"/>
              <a:t>（即时）回报（</a:t>
            </a:r>
            <a:r>
              <a:rPr lang="en-US" altLang="zh-CN" sz="2200"/>
              <a:t>reward</a:t>
            </a:r>
            <a:r>
              <a:rPr lang="zh-CN" altLang="en-US" sz="2200"/>
              <a:t>）：智能体采取动作获得的</a:t>
            </a:r>
            <a:r>
              <a:rPr lang="zh-CN" altLang="en-US" sz="2200" b="1"/>
              <a:t>即时</a:t>
            </a:r>
            <a:r>
              <a:rPr lang="zh-CN" altLang="en-US" sz="2200"/>
              <a:t>奖励，记为 </a:t>
            </a:r>
            <a:r>
              <a:rPr lang="en-US" altLang="zh-CN" sz="2200"/>
              <a:t>R</a:t>
            </a:r>
            <a:endParaRPr lang="en-US" altLang="zh-CN" sz="2200"/>
          </a:p>
          <a:p>
            <a:pPr>
              <a:lnSpc>
                <a:spcPct val="120000"/>
              </a:lnSpc>
              <a:spcAft>
                <a:spcPts val="0"/>
              </a:spcAft>
            </a:pPr>
            <a:r>
              <a:rPr lang="zh-CN" altLang="en-US" sz="2200"/>
              <a:t>策略（</a:t>
            </a:r>
            <a:r>
              <a:rPr lang="en-US" altLang="zh-CN" sz="2200"/>
              <a:t>policy</a:t>
            </a:r>
            <a:r>
              <a:rPr lang="zh-CN" altLang="en-US" sz="2200"/>
              <a:t>）：智能体智能的体现，能够根据当前 </a:t>
            </a:r>
            <a:r>
              <a:rPr lang="en-US" altLang="zh-CN" sz="2200"/>
              <a:t>state </a:t>
            </a:r>
            <a:r>
              <a:rPr lang="zh-CN" altLang="en-US" sz="2200"/>
              <a:t>作出某种 </a:t>
            </a:r>
            <a:r>
              <a:rPr lang="en-US" altLang="zh-CN" sz="2200"/>
              <a:t>action</a:t>
            </a:r>
            <a:r>
              <a:rPr lang="zh-CN" altLang="en-US" sz="2200"/>
              <a:t>。记为 </a:t>
            </a:r>
            <a:r>
              <a:rPr lang="en-US" altLang="zh-CN" sz="2200">
                <a:latin typeface="Arial" panose="020B0604020202020204" pitchFamily="34" charset="0"/>
                <a:cs typeface="Arial" panose="020B0604020202020204" pitchFamily="34" charset="0"/>
              </a:rPr>
              <a:t>π</a:t>
            </a:r>
            <a:endParaRPr lang="en-US" altLang="zh-CN" sz="2200">
              <a:latin typeface="Arial" panose="020B0604020202020204" pitchFamily="34" charset="0"/>
              <a:cs typeface="Arial" panose="020B0604020202020204" pitchFamily="34" charset="0"/>
            </a:endParaRPr>
          </a:p>
          <a:p>
            <a:pPr>
              <a:lnSpc>
                <a:spcPct val="120000"/>
              </a:lnSpc>
              <a:spcAft>
                <a:spcPts val="0"/>
              </a:spcAft>
            </a:pPr>
            <a:endParaRPr lang="en-US" altLang="en-US" sz="2200"/>
          </a:p>
          <a:p>
            <a:pPr marL="0" indent="0">
              <a:lnSpc>
                <a:spcPct val="120000"/>
              </a:lnSpc>
              <a:spcAft>
                <a:spcPts val="0"/>
              </a:spcAft>
              <a:buNone/>
            </a:pPr>
            <a:r>
              <a:rPr lang="en-US" sz="2200"/>
              <a:t>RL</a:t>
            </a:r>
            <a:r>
              <a:rPr lang="zh-CN" altLang="en-US" sz="2200"/>
              <a:t>的核心就是</a:t>
            </a:r>
            <a:r>
              <a:rPr lang="zh-CN" altLang="en-US" sz="2200" b="1"/>
              <a:t>找到最好的策略。</a:t>
            </a:r>
            <a:r>
              <a:rPr lang="zh-CN" altLang="en-US" sz="2200"/>
              <a:t>因此 </a:t>
            </a:r>
            <a:r>
              <a:rPr lang="en-US" altLang="zh-CN" sz="2200"/>
              <a:t>RL </a:t>
            </a:r>
            <a:r>
              <a:rPr lang="zh-CN" altLang="en-US" sz="2200"/>
              <a:t>学习是一个</a:t>
            </a:r>
            <a:r>
              <a:rPr lang="zh-CN" altLang="en-US" sz="2200" b="1"/>
              <a:t>策略优化</a:t>
            </a:r>
            <a:r>
              <a:rPr lang="zh-CN" altLang="en-US" sz="2200"/>
              <a:t>过程。</a:t>
            </a:r>
            <a:endParaRPr altLang="en-US" sz="2200"/>
          </a:p>
          <a:p>
            <a:pPr>
              <a:lnSpc>
                <a:spcPct val="120000"/>
              </a:lnSpc>
              <a:spcAft>
                <a:spcPts val="0"/>
              </a:spcAft>
            </a:pPr>
            <a:endParaRPr altLang="en-US" sz="2200"/>
          </a:p>
          <a:p>
            <a:pPr>
              <a:lnSpc>
                <a:spcPct val="120000"/>
              </a:lnSpc>
              <a:spcAft>
                <a:spcPts val="0"/>
              </a:spcAft>
            </a:pPr>
            <a:endParaRPr altLang="en-US" sz="2200" b="1"/>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9747250" y="-62865"/>
            <a:ext cx="2539365" cy="2539365"/>
          </a:xfrm>
          <a:prstGeom prst="rect">
            <a:avLst/>
          </a:prstGeom>
        </p:spPr>
      </p:pic>
      <p:sp>
        <p:nvSpPr>
          <p:cNvPr id="6" name="文本框 5"/>
          <p:cNvSpPr txBox="1"/>
          <p:nvPr/>
        </p:nvSpPr>
        <p:spPr>
          <a:xfrm>
            <a:off x="8854440" y="2476500"/>
            <a:ext cx="3263900" cy="645160"/>
          </a:xfrm>
          <a:prstGeom prst="rect">
            <a:avLst/>
          </a:prstGeom>
          <a:noFill/>
        </p:spPr>
        <p:txBody>
          <a:bodyPr wrap="square" rtlCol="0">
            <a:spAutoFit/>
          </a:bodyPr>
          <a:p>
            <a:r>
              <a:rPr lang="zh-CN" altLang="en-US"/>
              <a:t>目前状态 </a:t>
            </a:r>
            <a:r>
              <a:rPr lang="en-US" altLang="zh-CN"/>
              <a:t>s </a:t>
            </a:r>
            <a:r>
              <a:rPr lang="zh-CN" altLang="en-US"/>
              <a:t>：不小心把她弄哭了</a:t>
            </a:r>
            <a:r>
              <a:rPr lang="en-US" altLang="zh-CN"/>
              <a:t>...</a:t>
            </a:r>
            <a:endParaRPr lang="en-US" altLang="zh-CN"/>
          </a:p>
        </p:txBody>
      </p:sp>
      <p:sp>
        <p:nvSpPr>
          <p:cNvPr id="7" name="文本框 6"/>
          <p:cNvSpPr txBox="1"/>
          <p:nvPr/>
        </p:nvSpPr>
        <p:spPr>
          <a:xfrm>
            <a:off x="8854440" y="3231515"/>
            <a:ext cx="3263265" cy="645160"/>
          </a:xfrm>
          <a:prstGeom prst="rect">
            <a:avLst/>
          </a:prstGeom>
          <a:noFill/>
        </p:spPr>
        <p:txBody>
          <a:bodyPr wrap="square" rtlCol="0">
            <a:spAutoFit/>
          </a:bodyPr>
          <a:p>
            <a:r>
              <a:rPr lang="zh-CN" altLang="en-US"/>
              <a:t>行动 </a:t>
            </a:r>
            <a:r>
              <a:rPr lang="en-US" altLang="zh-CN"/>
              <a:t>a</a:t>
            </a:r>
            <a:r>
              <a:rPr lang="zh-CN" altLang="en-US"/>
              <a:t>：</a:t>
            </a:r>
            <a:r>
              <a:rPr lang="en-US"/>
              <a:t>1. </a:t>
            </a:r>
            <a:r>
              <a:rPr lang="zh-CN" altLang="en-US"/>
              <a:t>好言安慰；</a:t>
            </a:r>
            <a:r>
              <a:rPr lang="en-US" altLang="zh-CN"/>
              <a:t>2. </a:t>
            </a:r>
            <a:r>
              <a:rPr lang="zh-CN" altLang="en-US"/>
              <a:t>买个礼物； </a:t>
            </a:r>
            <a:r>
              <a:rPr lang="en-US" altLang="zh-CN"/>
              <a:t>3. </a:t>
            </a:r>
            <a:r>
              <a:rPr lang="zh-CN" altLang="en-US"/>
              <a:t>自然等待；</a:t>
            </a:r>
            <a:r>
              <a:rPr lang="en-US" altLang="zh-CN"/>
              <a:t>...</a:t>
            </a:r>
            <a:endParaRPr lang="en-US" altLang="zh-CN"/>
          </a:p>
        </p:txBody>
      </p:sp>
      <p:sp>
        <p:nvSpPr>
          <p:cNvPr id="9" name="文本框 8"/>
          <p:cNvSpPr txBox="1"/>
          <p:nvPr/>
        </p:nvSpPr>
        <p:spPr>
          <a:xfrm>
            <a:off x="8854440" y="4262755"/>
            <a:ext cx="3208020" cy="1753235"/>
          </a:xfrm>
          <a:prstGeom prst="rect">
            <a:avLst/>
          </a:prstGeom>
          <a:noFill/>
        </p:spPr>
        <p:txBody>
          <a:bodyPr wrap="square" rtlCol="0">
            <a:spAutoFit/>
          </a:bodyPr>
          <a:p>
            <a:r>
              <a:rPr lang="zh-CN" altLang="en-US"/>
              <a:t>回报 </a:t>
            </a:r>
            <a:r>
              <a:rPr lang="en-US" altLang="zh-CN"/>
              <a:t>R</a:t>
            </a:r>
            <a:r>
              <a:rPr lang="zh-CN" altLang="en-US"/>
              <a:t>：</a:t>
            </a:r>
            <a:r>
              <a:rPr lang="en-US" altLang="zh-CN"/>
              <a:t>1. </a:t>
            </a:r>
            <a:r>
              <a:rPr lang="zh-CN" altLang="en-US"/>
              <a:t>目前态度好转</a:t>
            </a:r>
            <a:r>
              <a:rPr lang="en-US" altLang="zh-CN"/>
              <a:t>10</a:t>
            </a:r>
            <a:r>
              <a:rPr lang="zh-CN" altLang="en-US"/>
              <a:t>分；</a:t>
            </a:r>
            <a:r>
              <a:rPr lang="en-US" altLang="zh-CN"/>
              <a:t>2. </a:t>
            </a:r>
            <a:r>
              <a:rPr lang="zh-CN" altLang="en-US"/>
              <a:t>认可我</a:t>
            </a:r>
            <a:r>
              <a:rPr lang="en-US" altLang="zh-CN"/>
              <a:t>20</a:t>
            </a:r>
            <a:r>
              <a:rPr lang="zh-CN" altLang="en-US"/>
              <a:t>分；</a:t>
            </a:r>
            <a:r>
              <a:rPr lang="en-US" altLang="zh-CN"/>
              <a:t>3. </a:t>
            </a:r>
            <a:r>
              <a:rPr lang="zh-CN" altLang="en-US"/>
              <a:t>主动联系我</a:t>
            </a:r>
            <a:r>
              <a:rPr lang="en-US" altLang="zh-CN"/>
              <a:t>20</a:t>
            </a:r>
            <a:r>
              <a:rPr lang="zh-CN" altLang="en-US"/>
              <a:t>分；</a:t>
            </a:r>
            <a:r>
              <a:rPr lang="en-US" altLang="zh-CN"/>
              <a:t>4. </a:t>
            </a:r>
            <a:r>
              <a:rPr lang="zh-CN" altLang="en-US"/>
              <a:t>形成长期依赖</a:t>
            </a:r>
            <a:r>
              <a:rPr lang="en-US" altLang="zh-CN"/>
              <a:t>50</a:t>
            </a:r>
            <a:r>
              <a:rPr lang="zh-CN" altLang="en-US"/>
              <a:t>分；</a:t>
            </a:r>
            <a:r>
              <a:rPr lang="en-US" altLang="zh-CN"/>
              <a:t>5. </a:t>
            </a:r>
            <a:r>
              <a:rPr lang="zh-CN" altLang="en-US"/>
              <a:t>建立稳定男女朋友关系</a:t>
            </a:r>
            <a:r>
              <a:rPr lang="en-US" altLang="zh-CN"/>
              <a:t>100</a:t>
            </a:r>
            <a:r>
              <a:rPr lang="zh-CN" altLang="en-US"/>
              <a:t>分； </a:t>
            </a:r>
            <a:r>
              <a:rPr lang="en-US" altLang="zh-CN"/>
              <a:t>6. </a:t>
            </a:r>
            <a:r>
              <a:rPr lang="zh-CN" altLang="en-US"/>
              <a:t>保持关系</a:t>
            </a:r>
            <a:r>
              <a:rPr lang="en-US" altLang="zh-CN"/>
              <a:t>N</a:t>
            </a:r>
            <a:r>
              <a:rPr lang="zh-CN" altLang="en-US"/>
              <a:t>年</a:t>
            </a:r>
            <a:r>
              <a:rPr lang="en-US" altLang="zh-CN"/>
              <a:t>300</a:t>
            </a:r>
            <a:r>
              <a:rPr lang="zh-CN" altLang="en-US"/>
              <a:t>分；</a:t>
            </a:r>
            <a:r>
              <a:rPr lang="en-US" altLang="zh-CN"/>
              <a:t>7.</a:t>
            </a:r>
            <a:r>
              <a:rPr lang="zh-CN" altLang="en-US"/>
              <a:t>结婚 </a:t>
            </a:r>
            <a:r>
              <a:rPr lang="en-US" altLang="zh-CN"/>
              <a:t>1</a:t>
            </a:r>
            <a:r>
              <a:rPr lang="zh-CN" altLang="en-US"/>
              <a:t>万分</a:t>
            </a:r>
            <a:endParaRPr lang="zh-CN" altLang="en-US"/>
          </a:p>
        </p:txBody>
      </p:sp>
      <p:sp>
        <p:nvSpPr>
          <p:cNvPr id="10" name="文本框 9"/>
          <p:cNvSpPr txBox="1"/>
          <p:nvPr/>
        </p:nvSpPr>
        <p:spPr>
          <a:xfrm>
            <a:off x="8854440" y="6177280"/>
            <a:ext cx="3371215" cy="645160"/>
          </a:xfrm>
          <a:prstGeom prst="rect">
            <a:avLst/>
          </a:prstGeom>
          <a:noFill/>
        </p:spPr>
        <p:txBody>
          <a:bodyPr wrap="square" rtlCol="0">
            <a:spAutoFit/>
          </a:bodyPr>
          <a:p>
            <a:r>
              <a:rPr lang="zh-CN" altLang="en-US"/>
              <a:t>策略 </a:t>
            </a:r>
            <a:r>
              <a:rPr lang="en-US" altLang="zh-CN">
                <a:latin typeface="Arial" panose="020B0604020202020204" pitchFamily="34" charset="0"/>
                <a:cs typeface="Arial" panose="020B0604020202020204" pitchFamily="34" charset="0"/>
                <a:sym typeface="+mn-ea"/>
              </a:rPr>
              <a:t>π</a:t>
            </a:r>
            <a:r>
              <a:rPr lang="zh-CN" altLang="en-US"/>
              <a:t>：</a:t>
            </a:r>
            <a:r>
              <a:rPr lang="en-US" altLang="zh-CN"/>
              <a:t>... </a:t>
            </a:r>
            <a:r>
              <a:rPr lang="zh-CN" altLang="en-US"/>
              <a:t>什么时候采取什么行动取决于我的策略</a:t>
            </a:r>
            <a:endParaRPr lang="zh-CN" altLang="en-US"/>
          </a:p>
        </p:txBody>
      </p:sp>
      <p:pic>
        <p:nvPicPr>
          <p:cNvPr id="11" name="图片 10"/>
          <p:cNvPicPr>
            <a:picLocks noChangeAspect="1"/>
          </p:cNvPicPr>
          <p:nvPr/>
        </p:nvPicPr>
        <p:blipFill>
          <a:blip r:embed="rId4"/>
          <a:stretch>
            <a:fillRect/>
          </a:stretch>
        </p:blipFill>
        <p:spPr>
          <a:xfrm>
            <a:off x="7315835" y="704850"/>
            <a:ext cx="2653665" cy="1304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9" grpId="0"/>
      <p:bldP spid="9" grpId="1"/>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b="1"/>
              <a:t>马尔可夫决策过程（</a:t>
            </a:r>
            <a:r>
              <a:rPr lang="en-US" altLang="zh-CN" b="1"/>
              <a:t>Markov Decision Process</a:t>
            </a:r>
            <a:r>
              <a:rPr lang="zh-CN" altLang="en-US" b="1"/>
              <a:t>）</a:t>
            </a:r>
            <a:endParaRPr lang="zh-CN"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1116203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pPr>
            <a:r>
              <a:rPr lang="en-US" sz="2200"/>
              <a:t>MDP</a:t>
            </a:r>
            <a:r>
              <a:rPr lang="zh-CN" altLang="en-US" sz="2200"/>
              <a:t>是刻画强化学习过程的标准形式，由如下序列组成：</a:t>
            </a:r>
            <a:endParaRPr lang="en-US" sz="2200"/>
          </a:p>
          <a:p>
            <a:pPr>
              <a:lnSpc>
                <a:spcPct val="120000"/>
              </a:lnSpc>
              <a:spcAft>
                <a:spcPts val="0"/>
              </a:spcAft>
            </a:pPr>
            <a:endParaRPr lang="zh-CN" altLang="en-US" sz="2200"/>
          </a:p>
          <a:p>
            <a:pPr>
              <a:lnSpc>
                <a:spcPct val="120000"/>
              </a:lnSpc>
              <a:spcAft>
                <a:spcPts val="0"/>
              </a:spcAft>
            </a:pPr>
            <a:endParaRPr lang="zh-CN" altLang="en-US" sz="2200"/>
          </a:p>
          <a:p>
            <a:pPr>
              <a:lnSpc>
                <a:spcPct val="120000"/>
              </a:lnSpc>
              <a:spcAft>
                <a:spcPts val="0"/>
              </a:spcAft>
            </a:pPr>
            <a:endParaRPr lang="zh-CN" altLang="en-US" sz="2200"/>
          </a:p>
          <a:p>
            <a:pPr lvl="0">
              <a:lnSpc>
                <a:spcPct val="120000"/>
              </a:lnSpc>
              <a:spcAft>
                <a:spcPts val="0"/>
              </a:spcAft>
            </a:pPr>
            <a:r>
              <a:rPr lang="en-US" sz="2200"/>
              <a:t>MDP</a:t>
            </a:r>
            <a:r>
              <a:rPr lang="zh-CN" altLang="en-US" sz="2200"/>
              <a:t>产生的序列 </a:t>
            </a:r>
            <a:r>
              <a:rPr lang="en-US" altLang="zh-CN" sz="2200"/>
              <a:t>{S0, a0, R1,  S1,a1,R2, ...} </a:t>
            </a:r>
            <a:r>
              <a:rPr lang="zh-CN" altLang="en-US" sz="2200"/>
              <a:t>称为轨迹（</a:t>
            </a:r>
            <a:r>
              <a:rPr lang="en-US" altLang="zh-CN" sz="2200"/>
              <a:t>trajectory</a:t>
            </a:r>
            <a:r>
              <a:rPr lang="zh-CN" altLang="en-US" sz="2200"/>
              <a:t>）。</a:t>
            </a:r>
            <a:endParaRPr lang="zh-CN" altLang="en-US" sz="2200"/>
          </a:p>
          <a:p>
            <a:pPr lvl="0">
              <a:lnSpc>
                <a:spcPct val="120000"/>
              </a:lnSpc>
              <a:spcAft>
                <a:spcPts val="0"/>
              </a:spcAft>
            </a:pPr>
            <a:r>
              <a:rPr lang="zh-CN" altLang="en-US" sz="2200"/>
              <a:t>很多问题中轨迹终止于最终状态（例如，谈恋爱最终结婚；围棋结束于终盘；游戏终止于打败对手；</a:t>
            </a:r>
            <a:r>
              <a:rPr lang="en-US" altLang="zh-CN" sz="2200"/>
              <a:t>... </a:t>
            </a:r>
            <a:r>
              <a:rPr lang="zh-CN" altLang="en-US" sz="2200"/>
              <a:t>）。</a:t>
            </a:r>
            <a:endParaRPr lang="zh-CN" altLang="en-US" sz="2200"/>
          </a:p>
          <a:p>
            <a:pPr lvl="0">
              <a:lnSpc>
                <a:spcPct val="120000"/>
              </a:lnSpc>
              <a:spcAft>
                <a:spcPts val="0"/>
              </a:spcAft>
            </a:pPr>
            <a:r>
              <a:rPr lang="zh-CN" altLang="en-US" sz="2200"/>
              <a:t>从开始到终止的轨迹称为一个片段（</a:t>
            </a:r>
            <a:r>
              <a:rPr lang="en-US" altLang="zh-CN" sz="2200"/>
              <a:t>episode</a:t>
            </a:r>
            <a:r>
              <a:rPr lang="zh-CN" altLang="en-US" sz="2200"/>
              <a:t>）。</a:t>
            </a:r>
            <a:endParaRPr lang="en-US" sz="2200"/>
          </a:p>
          <a:p>
            <a:pPr lvl="1">
              <a:lnSpc>
                <a:spcPct val="120000"/>
              </a:lnSpc>
              <a:spcAft>
                <a:spcPts val="0"/>
              </a:spcAft>
            </a:pPr>
            <a:r>
              <a:rPr lang="zh-CN" altLang="en-US" sz="1885"/>
              <a:t>术语解释：智能体作出</a:t>
            </a:r>
            <a:r>
              <a:rPr lang="en-US" altLang="zh-CN" sz="1885"/>
              <a:t>action</a:t>
            </a:r>
            <a:r>
              <a:rPr lang="zh-CN" altLang="en-US" sz="1885"/>
              <a:t>时考虑且仅考虑当前的状态。这样的过程链数学上称为马尔可夫链。</a:t>
            </a:r>
            <a:endParaRPr lang="zh-CN" altLang="en-US" sz="1885"/>
          </a:p>
          <a:p>
            <a:pPr lvl="1">
              <a:lnSpc>
                <a:spcPct val="120000"/>
              </a:lnSpc>
              <a:spcAft>
                <a:spcPts val="0"/>
              </a:spcAft>
            </a:pPr>
            <a:r>
              <a:rPr lang="en-US" altLang="zh-CN" sz="1885"/>
              <a:t>例如，</a:t>
            </a:r>
            <a:r>
              <a:rPr lang="zh-CN" altLang="en-US" sz="1885"/>
              <a:t>如果智能体</a:t>
            </a:r>
            <a:r>
              <a:rPr lang="en-US" altLang="zh-CN" sz="1885"/>
              <a:t>决策</a:t>
            </a:r>
            <a:r>
              <a:rPr lang="zh-CN" altLang="en-US" sz="1885"/>
              <a:t>除考虑当前状态</a:t>
            </a:r>
            <a:r>
              <a:rPr lang="en-US" altLang="zh-CN" sz="1885"/>
              <a:t>、</a:t>
            </a:r>
            <a:r>
              <a:rPr lang="zh-CN" altLang="en-US" sz="1885"/>
              <a:t>还要考虑上一步的状态，则称为二阶马尔可夫过程。</a:t>
            </a:r>
            <a:endParaRPr altLang="en-US" sz="2200" b="1"/>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3625215" y="2482215"/>
            <a:ext cx="4594860" cy="121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4038600" y="499110"/>
            <a:ext cx="4114800" cy="2545080"/>
          </a:xfrm>
          <a:prstGeom prst="rect">
            <a:avLst/>
          </a:prstGeom>
        </p:spPr>
      </p:pic>
      <p:sp>
        <p:nvSpPr>
          <p:cNvPr id="5" name="文本框 4"/>
          <p:cNvSpPr txBox="1"/>
          <p:nvPr/>
        </p:nvSpPr>
        <p:spPr>
          <a:xfrm>
            <a:off x="1211580" y="3044190"/>
            <a:ext cx="9768840" cy="3080385"/>
          </a:xfrm>
          <a:prstGeom prst="rect">
            <a:avLst/>
          </a:prstGeom>
          <a:noFill/>
        </p:spPr>
        <p:txBody>
          <a:bodyPr wrap="square" rtlCol="0" anchor="t">
            <a:spAutoFit/>
          </a:bodyPr>
          <a:p>
            <a:pPr lvl="0">
              <a:lnSpc>
                <a:spcPct val="120000"/>
              </a:lnSpc>
              <a:spcAft>
                <a:spcPts val="0"/>
              </a:spcAft>
            </a:pPr>
            <a:endParaRPr lang="zh-CN" altLang="en-US">
              <a:sym typeface="+mn-ea"/>
            </a:endParaRPr>
          </a:p>
          <a:p>
            <a:pPr lvl="1">
              <a:lnSpc>
                <a:spcPct val="120000"/>
              </a:lnSpc>
              <a:spcAft>
                <a:spcPts val="0"/>
              </a:spcAft>
            </a:pPr>
            <a:r>
              <a:rPr lang="zh-CN" altLang="en-US">
                <a:sym typeface="+mn-ea"/>
              </a:rPr>
              <a:t>围棋程序 </a:t>
            </a:r>
            <a:r>
              <a:rPr lang="en-US" altLang="zh-CN">
                <a:sym typeface="+mn-ea"/>
              </a:rPr>
              <a:t>AlphaGo </a:t>
            </a:r>
            <a:r>
              <a:rPr lang="zh-CN" altLang="en-US">
                <a:sym typeface="+mn-ea"/>
              </a:rPr>
              <a:t>每走一步都会根据当前状态，决策下一步行动。是一个典型的 </a:t>
            </a:r>
            <a:r>
              <a:rPr lang="en-US" altLang="zh-CN">
                <a:sym typeface="+mn-ea"/>
              </a:rPr>
              <a:t>MDP</a:t>
            </a:r>
            <a:r>
              <a:rPr lang="zh-CN" altLang="en-US">
                <a:sym typeface="+mn-ea"/>
              </a:rPr>
              <a:t>过程。</a:t>
            </a:r>
            <a:endParaRPr lang="zh-CN" altLang="en-US">
              <a:sym typeface="+mn-ea"/>
            </a:endParaRPr>
          </a:p>
          <a:p>
            <a:pPr lvl="1">
              <a:lnSpc>
                <a:spcPct val="120000"/>
              </a:lnSpc>
              <a:spcAft>
                <a:spcPts val="0"/>
              </a:spcAft>
            </a:pPr>
            <a:endParaRPr lang="zh-CN" altLang="en-US">
              <a:sym typeface="+mn-ea"/>
            </a:endParaRPr>
          </a:p>
          <a:p>
            <a:pPr lvl="1">
              <a:lnSpc>
                <a:spcPct val="120000"/>
              </a:lnSpc>
              <a:spcAft>
                <a:spcPts val="0"/>
              </a:spcAft>
            </a:pPr>
            <a:r>
              <a:rPr lang="zh-CN" altLang="en-US">
                <a:sym typeface="+mn-ea"/>
              </a:rPr>
              <a:t>棋盘的某种布局就是当前状态 </a:t>
            </a:r>
            <a:r>
              <a:rPr lang="en-US" altLang="zh-CN">
                <a:sym typeface="+mn-ea"/>
              </a:rPr>
              <a:t>S</a:t>
            </a:r>
            <a:r>
              <a:rPr lang="zh-CN" altLang="en-US">
                <a:sym typeface="+mn-ea"/>
              </a:rPr>
              <a:t>，下一子放到哪里就是行动 </a:t>
            </a:r>
            <a:r>
              <a:rPr lang="en-US" altLang="zh-CN">
                <a:sym typeface="+mn-ea"/>
              </a:rPr>
              <a:t>a</a:t>
            </a:r>
            <a:r>
              <a:rPr lang="zh-CN" altLang="en-US">
                <a:sym typeface="+mn-ea"/>
              </a:rPr>
              <a:t>。</a:t>
            </a:r>
            <a:endParaRPr lang="zh-CN" altLang="en-US">
              <a:sym typeface="+mn-ea"/>
            </a:endParaRPr>
          </a:p>
          <a:p>
            <a:pPr lvl="1">
              <a:lnSpc>
                <a:spcPct val="120000"/>
              </a:lnSpc>
              <a:spcAft>
                <a:spcPts val="0"/>
              </a:spcAft>
            </a:pPr>
            <a:endParaRPr lang="zh-CN" altLang="en-US">
              <a:sym typeface="+mn-ea"/>
            </a:endParaRPr>
          </a:p>
          <a:p>
            <a:pPr lvl="1">
              <a:lnSpc>
                <a:spcPct val="120000"/>
              </a:lnSpc>
              <a:spcAft>
                <a:spcPts val="0"/>
              </a:spcAft>
            </a:pPr>
            <a:r>
              <a:rPr lang="en-US" altLang="zh-CN">
                <a:sym typeface="+mn-ea"/>
              </a:rPr>
              <a:t>AlphaGo</a:t>
            </a:r>
            <a:r>
              <a:rPr lang="zh-CN" altLang="en-US">
                <a:sym typeface="+mn-ea"/>
              </a:rPr>
              <a:t>是个只看胜率的家伙，也就是唯一的回报 </a:t>
            </a:r>
            <a:r>
              <a:rPr lang="en-US" altLang="zh-CN">
                <a:sym typeface="+mn-ea"/>
              </a:rPr>
              <a:t>R </a:t>
            </a:r>
            <a:r>
              <a:rPr lang="zh-CN" altLang="en-US">
                <a:sym typeface="+mn-ea"/>
              </a:rPr>
              <a:t>在</a:t>
            </a:r>
            <a:r>
              <a:rPr lang="zh-CN" altLang="en-US" b="1">
                <a:sym typeface="+mn-ea"/>
              </a:rPr>
              <a:t>战胜对手</a:t>
            </a:r>
            <a:r>
              <a:rPr lang="zh-CN" altLang="en-US">
                <a:sym typeface="+mn-ea"/>
              </a:rPr>
              <a:t>获得。</a:t>
            </a:r>
            <a:endParaRPr lang="zh-CN" altLang="en-US">
              <a:sym typeface="+mn-ea"/>
            </a:endParaRPr>
          </a:p>
          <a:p>
            <a:pPr lvl="1">
              <a:lnSpc>
                <a:spcPct val="120000"/>
              </a:lnSpc>
              <a:spcAft>
                <a:spcPts val="0"/>
              </a:spcAft>
            </a:pPr>
            <a:endParaRPr lang="zh-CN" altLang="en-US">
              <a:sym typeface="+mn-ea"/>
            </a:endParaRPr>
          </a:p>
          <a:p>
            <a:pPr lvl="1">
              <a:lnSpc>
                <a:spcPct val="120000"/>
              </a:lnSpc>
              <a:spcAft>
                <a:spcPts val="0"/>
              </a:spcAft>
            </a:pPr>
            <a:r>
              <a:rPr lang="zh-CN" altLang="en-US">
                <a:sym typeface="+mn-ea"/>
              </a:rPr>
              <a:t>所以，问题是训练得到一个策略网络（Policy Network）：输入任意 </a:t>
            </a:r>
            <a:r>
              <a:rPr lang="en-US" altLang="zh-CN">
                <a:sym typeface="+mn-ea"/>
              </a:rPr>
              <a:t>S</a:t>
            </a:r>
            <a:r>
              <a:rPr lang="zh-CN" altLang="en-US">
                <a:sym typeface="+mn-ea"/>
              </a:rPr>
              <a:t>（</a:t>
            </a:r>
            <a:r>
              <a:rPr lang="en-US" altLang="zh-CN">
                <a:sym typeface="+mn-ea"/>
              </a:rPr>
              <a:t>17*17</a:t>
            </a:r>
            <a:r>
              <a:rPr lang="zh-CN" altLang="en-US">
                <a:sym typeface="+mn-ea"/>
              </a:rPr>
              <a:t>棋盘图像），输出 </a:t>
            </a:r>
            <a:r>
              <a:rPr lang="en-US" altLang="zh-CN">
                <a:sym typeface="+mn-ea"/>
              </a:rPr>
              <a:t>a</a:t>
            </a:r>
            <a:r>
              <a:rPr lang="zh-CN" altLang="en-US">
                <a:sym typeface="+mn-ea"/>
              </a:rPr>
              <a:t>（落棋位置），最终得到回报。</a:t>
            </a: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a:t>前瞻性与收益</a:t>
            </a:r>
            <a:endParaRPr lang="zh-CN"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1116203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pPr>
            <a:r>
              <a:rPr lang="zh-CN" altLang="en-US" sz="2200"/>
              <a:t>为了达到最终目的，策略</a:t>
            </a:r>
            <a:r>
              <a:rPr lang="en-US" altLang="zh-CN" sz="2200"/>
              <a:t>需要</a:t>
            </a:r>
            <a:r>
              <a:rPr lang="zh-CN" altLang="en-US" sz="2200"/>
              <a:t>具有</a:t>
            </a:r>
            <a:r>
              <a:rPr lang="zh-CN" altLang="en-US" sz="2200" b="1"/>
              <a:t>前瞻性。</a:t>
            </a:r>
            <a:endParaRPr lang="zh-CN" altLang="en-US" sz="2200" b="1"/>
          </a:p>
          <a:p>
            <a:pPr marL="0" indent="0">
              <a:lnSpc>
                <a:spcPct val="120000"/>
              </a:lnSpc>
              <a:spcAft>
                <a:spcPts val="0"/>
              </a:spcAft>
              <a:buNone/>
            </a:pPr>
            <a:r>
              <a:rPr lang="zh-CN" altLang="en-US" sz="2200"/>
              <a:t>不止考虑即时回报，还即能够</a:t>
            </a:r>
            <a:r>
              <a:rPr lang="zh-CN" altLang="en-US" sz="2200" b="1"/>
              <a:t>考虑以后所有步骤的综合收益</a:t>
            </a:r>
            <a:r>
              <a:rPr lang="zh-CN" altLang="en-US" sz="2200"/>
              <a:t>。</a:t>
            </a:r>
            <a:endParaRPr lang="zh-CN" altLang="en-US" sz="2200"/>
          </a:p>
          <a:p>
            <a:pPr marL="0" indent="0">
              <a:lnSpc>
                <a:spcPct val="120000"/>
              </a:lnSpc>
              <a:spcAft>
                <a:spcPts val="0"/>
              </a:spcAft>
              <a:buNone/>
            </a:pPr>
            <a:r>
              <a:rPr lang="zh-CN" altLang="en-US" sz="2200"/>
              <a:t>因此定义收益（或反馈）：</a:t>
            </a:r>
            <a:endParaRPr lang="en-US" sz="2200"/>
          </a:p>
          <a:p>
            <a:pPr>
              <a:lnSpc>
                <a:spcPct val="120000"/>
              </a:lnSpc>
              <a:spcAft>
                <a:spcPts val="0"/>
              </a:spcAft>
            </a:pPr>
            <a:endParaRPr lang="zh-CN" altLang="en-US" sz="2200"/>
          </a:p>
          <a:p>
            <a:pPr>
              <a:lnSpc>
                <a:spcPct val="120000"/>
              </a:lnSpc>
              <a:spcAft>
                <a:spcPts val="0"/>
              </a:spcAft>
            </a:pPr>
            <a:endParaRPr lang="zh-CN" altLang="en-US" sz="2200"/>
          </a:p>
          <a:p>
            <a:pPr>
              <a:lnSpc>
                <a:spcPct val="120000"/>
              </a:lnSpc>
              <a:spcAft>
                <a:spcPts val="0"/>
              </a:spcAft>
            </a:pPr>
            <a:endParaRPr lang="zh-CN" altLang="en-US" sz="2200"/>
          </a:p>
          <a:p>
            <a:pPr lvl="1">
              <a:lnSpc>
                <a:spcPct val="120000"/>
              </a:lnSpc>
              <a:spcAft>
                <a:spcPts val="0"/>
              </a:spcAft>
            </a:pPr>
            <a:r>
              <a:rPr lang="en-US" altLang="zh-CN" sz="1885"/>
              <a:t>t+1</a:t>
            </a:r>
            <a:r>
              <a:rPr lang="zh-CN" altLang="en-US" sz="1885"/>
              <a:t>， </a:t>
            </a:r>
            <a:r>
              <a:rPr lang="en-US" altLang="zh-CN" sz="1885"/>
              <a:t>t+2</a:t>
            </a:r>
            <a:r>
              <a:rPr lang="zh-CN" altLang="en-US" sz="1885"/>
              <a:t>， </a:t>
            </a:r>
            <a:r>
              <a:rPr lang="en-US" altLang="zh-CN" sz="1885"/>
              <a:t>t+3</a:t>
            </a:r>
            <a:r>
              <a:rPr lang="zh-CN" altLang="en-US" sz="1885"/>
              <a:t>，</a:t>
            </a:r>
            <a:r>
              <a:rPr lang="en-US" altLang="zh-CN" sz="1885"/>
              <a:t>... </a:t>
            </a:r>
            <a:r>
              <a:rPr lang="zh-CN" altLang="en-US" sz="1885"/>
              <a:t>步骤的回报被通盘考虑</a:t>
            </a:r>
            <a:endParaRPr lang="zh-CN" altLang="en-US" sz="1885"/>
          </a:p>
          <a:p>
            <a:pPr lvl="1">
              <a:lnSpc>
                <a:spcPct val="120000"/>
              </a:lnSpc>
              <a:spcAft>
                <a:spcPts val="0"/>
              </a:spcAft>
            </a:pPr>
            <a:r>
              <a:rPr lang="zh-CN" altLang="en-US" sz="1885" b="1">
                <a:latin typeface="Arial" panose="020B0604020202020204" pitchFamily="34" charset="0"/>
                <a:cs typeface="Arial" panose="020B0604020202020204" pitchFamily="34" charset="0"/>
              </a:rPr>
              <a:t>衰退系数 γ</a:t>
            </a:r>
            <a:r>
              <a:rPr lang="zh-CN" altLang="en-US" sz="1885">
                <a:latin typeface="Arial" panose="020B0604020202020204" pitchFamily="34" charset="0"/>
                <a:cs typeface="Arial" panose="020B0604020202020204" pitchFamily="34" charset="0"/>
              </a:rPr>
              <a:t> 是一个 </a:t>
            </a:r>
            <a:r>
              <a:rPr lang="en-US" altLang="zh-CN" sz="1885">
                <a:latin typeface="Arial" panose="020B0604020202020204" pitchFamily="34" charset="0"/>
                <a:cs typeface="Arial" panose="020B0604020202020204" pitchFamily="34" charset="0"/>
              </a:rPr>
              <a:t>0-1 </a:t>
            </a:r>
            <a:r>
              <a:rPr lang="zh-CN" altLang="en-US" sz="1885">
                <a:latin typeface="Arial" panose="020B0604020202020204" pitchFamily="34" charset="0"/>
                <a:cs typeface="Arial" panose="020B0604020202020204" pitchFamily="34" charset="0"/>
              </a:rPr>
              <a:t>之间的数字（比如 </a:t>
            </a:r>
            <a:r>
              <a:rPr lang="en-US" altLang="zh-CN" sz="1885">
                <a:latin typeface="Arial" panose="020B0604020202020204" pitchFamily="34" charset="0"/>
                <a:cs typeface="Arial" panose="020B0604020202020204" pitchFamily="34" charset="0"/>
              </a:rPr>
              <a:t>0.99</a:t>
            </a:r>
            <a:r>
              <a:rPr lang="zh-CN" altLang="en-US" sz="1885">
                <a:latin typeface="Arial" panose="020B0604020202020204" pitchFamily="34" charset="0"/>
                <a:cs typeface="Arial" panose="020B0604020202020204" pitchFamily="34" charset="0"/>
              </a:rPr>
              <a:t>），表示我们</a:t>
            </a:r>
            <a:r>
              <a:rPr lang="zh-CN" altLang="en-US" sz="1885" b="1">
                <a:latin typeface="Arial" panose="020B0604020202020204" pitchFamily="34" charset="0"/>
                <a:cs typeface="Arial" panose="020B0604020202020204" pitchFamily="34" charset="0"/>
              </a:rPr>
              <a:t>更多考虑较近的回报</a:t>
            </a:r>
            <a:r>
              <a:rPr lang="zh-CN" altLang="en-US" sz="1885">
                <a:latin typeface="Arial" panose="020B0604020202020204" pitchFamily="34" charset="0"/>
                <a:cs typeface="Arial" panose="020B0604020202020204" pitchFamily="34" charset="0"/>
              </a:rPr>
              <a:t>。</a:t>
            </a:r>
            <a:endParaRPr lang="zh-CN" altLang="en-US" sz="1885"/>
          </a:p>
          <a:p>
            <a:pPr>
              <a:lnSpc>
                <a:spcPct val="120000"/>
              </a:lnSpc>
              <a:spcAft>
                <a:spcPts val="0"/>
              </a:spcAft>
            </a:pPr>
            <a:endParaRPr lang="zh-CN" altLang="en-US" sz="2200"/>
          </a:p>
          <a:p>
            <a:pPr>
              <a:lnSpc>
                <a:spcPct val="120000"/>
              </a:lnSpc>
              <a:spcAft>
                <a:spcPts val="0"/>
              </a:spcAft>
            </a:pPr>
            <a:endParaRPr lang="zh-CN" altLang="en-US" sz="2200"/>
          </a:p>
          <a:p>
            <a:pPr lvl="1">
              <a:lnSpc>
                <a:spcPct val="120000"/>
              </a:lnSpc>
              <a:spcAft>
                <a:spcPts val="0"/>
              </a:spcAft>
            </a:pPr>
            <a:endParaRPr altLang="en-US" sz="2200" b="1"/>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3356610" y="3611880"/>
            <a:ext cx="6293485" cy="779145"/>
          </a:xfrm>
          <a:prstGeom prst="rect">
            <a:avLst/>
          </a:prstGeom>
          <a:ln w="28575" cmpd="sng">
            <a:solidFill>
              <a:schemeClr val="accent1">
                <a:shade val="50000"/>
              </a:schemeClr>
            </a:solidFill>
            <a:prstDash val="soli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b="1"/>
              <a:t>为什么引入衰退系数 </a:t>
            </a:r>
            <a:r>
              <a:rPr lang="zh-CN" altLang="en-US" b="1">
                <a:latin typeface="Arial" panose="020B0604020202020204" pitchFamily="34" charset="0"/>
                <a:cs typeface="Arial" panose="020B0604020202020204" pitchFamily="34" charset="0"/>
                <a:sym typeface="+mn-ea"/>
              </a:rPr>
              <a:t> γ </a:t>
            </a:r>
            <a:br>
              <a:rPr lang="zh-CN" altLang="en-US" b="1">
                <a:latin typeface="Arial" panose="020B0604020202020204" pitchFamily="34" charset="0"/>
                <a:cs typeface="Arial" panose="020B0604020202020204" pitchFamily="34" charset="0"/>
                <a:sym typeface="+mn-ea"/>
              </a:rPr>
            </a:br>
            <a:r>
              <a:rPr lang="en-US" altLang="zh-CN" b="1">
                <a:latin typeface="Arial" panose="020B0604020202020204" pitchFamily="34" charset="0"/>
                <a:cs typeface="Arial" panose="020B0604020202020204" pitchFamily="34" charset="0"/>
                <a:sym typeface="+mn-ea"/>
              </a:rPr>
              <a:t>(为啥不直接加起来，简单暴力？)</a:t>
            </a:r>
            <a:r>
              <a:rPr lang="en-US" altLang="zh-CN" b="1"/>
              <a:t>...</a:t>
            </a:r>
            <a:endParaRPr lang="en-US" altLang="zh-CN"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1116203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1"/>
            <a:endParaRPr lang="zh-CN" altLang="en-US" sz="2200" dirty="0" smtClean="0">
              <a:sym typeface="+mn-ea"/>
            </a:endParaRPr>
          </a:p>
          <a:p>
            <a:pPr latinLnBrk="1"/>
            <a:endParaRPr lang="zh-CN" altLang="en-US" sz="2200" dirty="0" smtClean="0">
              <a:sym typeface="+mn-ea"/>
            </a:endParaRPr>
          </a:p>
          <a:p>
            <a:pPr latinLnBrk="1"/>
            <a:endParaRPr lang="zh-CN" altLang="en-US" sz="2200" dirty="0" smtClean="0">
              <a:sym typeface="+mn-ea"/>
            </a:endParaRPr>
          </a:p>
          <a:p>
            <a:pPr latinLnBrk="1"/>
            <a:r>
              <a:rPr lang="zh-CN" altLang="en-US" sz="2200" dirty="0" smtClean="0">
                <a:sym typeface="+mn-ea"/>
              </a:rPr>
              <a:t>数学表达的方便</a:t>
            </a:r>
            <a:endParaRPr lang="zh-CN" altLang="en-US" sz="2200" dirty="0" smtClean="0"/>
          </a:p>
          <a:p>
            <a:pPr latinLnBrk="1"/>
            <a:r>
              <a:rPr lang="zh-CN" altLang="en-US" sz="2200" dirty="0" smtClean="0">
                <a:sym typeface="+mn-ea"/>
              </a:rPr>
              <a:t>避免陷入无限循环</a:t>
            </a:r>
            <a:endParaRPr lang="zh-CN" altLang="en-US" sz="2200" dirty="0" smtClean="0"/>
          </a:p>
          <a:p>
            <a:pPr latinLnBrk="1"/>
            <a:r>
              <a:rPr lang="zh-CN" altLang="en-US" sz="2200" dirty="0" smtClean="0">
                <a:sym typeface="+mn-ea"/>
              </a:rPr>
              <a:t>远期利益具有一定的不确定性</a:t>
            </a:r>
            <a:endParaRPr lang="zh-CN" altLang="en-US" sz="2200" dirty="0" smtClean="0"/>
          </a:p>
          <a:p>
            <a:pPr latinLnBrk="1"/>
            <a:r>
              <a:rPr lang="zh-CN" altLang="en-US" sz="2200" dirty="0" smtClean="0">
                <a:sym typeface="+mn-ea"/>
              </a:rPr>
              <a:t>在金融学上，立即的回报相对于延迟的回报能够获得更多的利益</a:t>
            </a:r>
            <a:endParaRPr lang="zh-CN" altLang="en-US" sz="2200" dirty="0" smtClean="0"/>
          </a:p>
          <a:p>
            <a:pPr latinLnBrk="1"/>
            <a:r>
              <a:rPr lang="zh-CN" altLang="en-US" sz="2200" dirty="0" smtClean="0">
                <a:sym typeface="+mn-ea"/>
              </a:rPr>
              <a:t>符合人类更看重眼前利益的特点</a:t>
            </a:r>
            <a:endParaRPr altLang="en-US" sz="2200" b="1"/>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3453765" y="1930400"/>
            <a:ext cx="6293485" cy="779145"/>
          </a:xfrm>
          <a:prstGeom prst="rect">
            <a:avLst/>
          </a:prstGeom>
          <a:ln w="28575" cmpd="sng">
            <a:solidFill>
              <a:schemeClr val="accent1">
                <a:shade val="50000"/>
              </a:schemeClr>
            </a:solidFill>
            <a:prstDash val="solid"/>
          </a:ln>
        </p:spPr>
      </p:pic>
      <p:pic>
        <p:nvPicPr>
          <p:cNvPr id="7" name="图片 6"/>
          <p:cNvPicPr>
            <a:picLocks noChangeAspect="1"/>
          </p:cNvPicPr>
          <p:nvPr/>
        </p:nvPicPr>
        <p:blipFill>
          <a:blip r:embed="rId4"/>
          <a:stretch>
            <a:fillRect/>
          </a:stretch>
        </p:blipFill>
        <p:spPr>
          <a:xfrm>
            <a:off x="3340735" y="5375275"/>
            <a:ext cx="6156960" cy="1158240"/>
          </a:xfrm>
          <a:prstGeom prst="rect">
            <a:avLst/>
          </a:prstGeom>
        </p:spPr>
      </p:pic>
      <p:pic>
        <p:nvPicPr>
          <p:cNvPr id="9" name="图片 8"/>
          <p:cNvPicPr>
            <a:picLocks noChangeAspect="1"/>
          </p:cNvPicPr>
          <p:nvPr/>
        </p:nvPicPr>
        <p:blipFill>
          <a:blip r:embed="rId5"/>
          <a:stretch>
            <a:fillRect/>
          </a:stretch>
        </p:blipFill>
        <p:spPr>
          <a:xfrm>
            <a:off x="3213735" y="6030595"/>
            <a:ext cx="449580" cy="577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1608455" y="742315"/>
            <a:ext cx="9160510" cy="5767070"/>
          </a:xfrm>
        </p:spPr>
        <p:txBody>
          <a:bodyPr>
            <a:noAutofit/>
          </a:bodyPr>
          <a:lstStyle/>
          <a:p>
            <a:pPr>
              <a:lnSpc>
                <a:spcPct val="150000"/>
              </a:lnSpc>
            </a:pP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r>
              <a:rPr lang="" altLang="zh-CN" sz="3200" b="1" dirty="0" smtClean="0">
                <a:solidFill>
                  <a:schemeClr val="tx1"/>
                </a:solidFill>
                <a:effectLst>
                  <a:outerShdw blurRad="38100" dist="19050" dir="2700000" algn="tl" rotWithShape="0">
                    <a:schemeClr val="dk1">
                      <a:alpha val="40000"/>
                    </a:schemeClr>
                  </a:outerShdw>
                </a:effectLst>
              </a:rPr>
              <a:t>以后的先不提</a:t>
            </a:r>
            <a:r>
              <a:rPr lang="zh-CN" altLang="en-US" sz="3200" b="1" dirty="0" smtClean="0">
                <a:solidFill>
                  <a:schemeClr val="tx1"/>
                </a:solidFill>
                <a:effectLst>
                  <a:outerShdw blurRad="38100" dist="19050" dir="2700000" algn="tl" rotWithShape="0">
                    <a:schemeClr val="dk1">
                      <a:alpha val="40000"/>
                    </a:schemeClr>
                  </a:outerShdw>
                </a:effectLst>
              </a:rPr>
              <a:t>，，，</a:t>
            </a:r>
            <a:br>
              <a:rPr lang="zh-CN" altLang="en-US" sz="3200" b="1" dirty="0" smtClean="0">
                <a:solidFill>
                  <a:schemeClr val="tx1"/>
                </a:solidFill>
                <a:effectLst>
                  <a:outerShdw blurRad="38100" dist="19050" dir="2700000" algn="tl" rotWithShape="0">
                    <a:schemeClr val="dk1">
                      <a:alpha val="40000"/>
                    </a:schemeClr>
                  </a:outerShdw>
                </a:effectLst>
              </a:rPr>
            </a:br>
            <a:r>
              <a:rPr lang="zh-CN" altLang="en-US" sz="3200" b="1" dirty="0" smtClean="0">
                <a:solidFill>
                  <a:schemeClr val="tx1"/>
                </a:solidFill>
                <a:effectLst>
                  <a:outerShdw blurRad="38100" dist="19050" dir="2700000" algn="tl" rotWithShape="0">
                    <a:schemeClr val="dk1">
                      <a:alpha val="40000"/>
                    </a:schemeClr>
                  </a:outerShdw>
                </a:effectLst>
              </a:rPr>
              <a:t>今天这门过了再说！！！</a:t>
            </a:r>
            <a:br>
              <a:rPr lang="zh-CN" altLang="en-US" sz="3200" b="1" dirty="0" smtClean="0">
                <a:solidFill>
                  <a:schemeClr val="tx1"/>
                </a:solidFill>
                <a:effectLst>
                  <a:outerShdw blurRad="38100" dist="19050" dir="2700000" algn="tl" rotWithShape="0">
                    <a:schemeClr val="dk1">
                      <a:alpha val="40000"/>
                    </a:schemeClr>
                  </a:outerShdw>
                </a:effectLst>
              </a:rPr>
            </a:br>
            <a:endParaRPr lang="zh-CN" altLang="en-US" sz="3200" b="1" dirty="0" smtClean="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1"/>
          <a:stretch>
            <a:fillRect/>
          </a:stretch>
        </p:blipFill>
        <p:spPr>
          <a:xfrm>
            <a:off x="4772025" y="1615440"/>
            <a:ext cx="2647950" cy="2647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a:t>动作</a:t>
            </a:r>
            <a:r>
              <a:rPr lang="en-US" altLang="zh-CN" b="1"/>
              <a:t>-</a:t>
            </a:r>
            <a:r>
              <a:rPr lang="zh-CN" altLang="en-US" b="1"/>
              <a:t>价值函数</a:t>
            </a:r>
            <a:r>
              <a:rPr lang="en-US" altLang="zh-CN" b="1"/>
              <a:t>（q值）</a:t>
            </a:r>
            <a:endParaRPr lang="en-US" altLang="zh-CN"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1116203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buNone/>
            </a:pPr>
            <a:r>
              <a:rPr lang="en-US" altLang="zh-CN" sz="2200" dirty="0" smtClean="0">
                <a:sym typeface="+mn-ea"/>
              </a:rPr>
              <a:t>q值：</a:t>
            </a:r>
            <a:r>
              <a:rPr lang="zh-CN" altLang="en-US" sz="2200" dirty="0" smtClean="0">
                <a:sym typeface="+mn-ea"/>
              </a:rPr>
              <a:t>就目前状态</a:t>
            </a:r>
            <a:r>
              <a:rPr lang="en-US" altLang="zh-CN" sz="2200" dirty="0" smtClean="0">
                <a:sym typeface="+mn-ea"/>
              </a:rPr>
              <a:t>s</a:t>
            </a:r>
            <a:r>
              <a:rPr lang="zh-CN" altLang="en-US" sz="2200" dirty="0" smtClean="0">
                <a:sym typeface="+mn-ea"/>
              </a:rPr>
              <a:t>，采取某种行动</a:t>
            </a:r>
            <a:r>
              <a:rPr lang="en-US" altLang="zh-CN" sz="2200" dirty="0" smtClean="0">
                <a:sym typeface="+mn-ea"/>
              </a:rPr>
              <a:t>a</a:t>
            </a:r>
            <a:r>
              <a:rPr lang="zh-CN" altLang="en-US" sz="2200" dirty="0" smtClean="0">
                <a:sym typeface="+mn-ea"/>
              </a:rPr>
              <a:t>， 达到的收益</a:t>
            </a:r>
            <a:r>
              <a:rPr lang="en-US" altLang="zh-CN" sz="2200" dirty="0" smtClean="0">
                <a:sym typeface="+mn-ea"/>
              </a:rPr>
              <a:t>期望</a:t>
            </a:r>
            <a:r>
              <a:rPr lang="zh-CN" altLang="en-US" sz="2200" dirty="0" smtClean="0">
                <a:sym typeface="+mn-ea"/>
              </a:rPr>
              <a:t>。</a:t>
            </a:r>
            <a:endParaRPr lang="zh-CN" altLang="en-US" sz="2200" dirty="0" smtClean="0">
              <a:sym typeface="+mn-ea"/>
            </a:endParaRPr>
          </a:p>
          <a:p>
            <a:pPr marL="0" indent="0" latinLnBrk="1">
              <a:buNone/>
            </a:pPr>
            <a:endParaRPr lang="zh-CN" altLang="en-US" sz="2200" dirty="0" smtClean="0">
              <a:sym typeface="+mn-ea"/>
            </a:endParaRPr>
          </a:p>
          <a:p>
            <a:pPr marL="0" indent="0" latinLnBrk="1">
              <a:buNone/>
            </a:pPr>
            <a:endParaRPr lang="zh-CN" altLang="en-US" sz="2200" dirty="0" smtClean="0">
              <a:sym typeface="+mn-ea"/>
            </a:endParaRPr>
          </a:p>
          <a:p>
            <a:pPr marL="0" indent="0" latinLnBrk="1">
              <a:buNone/>
            </a:pPr>
            <a:r>
              <a:rPr lang="en-US" altLang="en-US" sz="2200" dirty="0" smtClean="0">
                <a:sym typeface="+mn-ea"/>
              </a:rPr>
              <a:t>回忆</a:t>
            </a:r>
            <a:r>
              <a:rPr lang="en-US" altLang="zh-CN" sz="2200" dirty="0" smtClean="0">
                <a:sym typeface="+mn-ea"/>
              </a:rPr>
              <a:t>收益的定义</a:t>
            </a:r>
            <a:endParaRPr lang="zh-CN" altLang="en-US" sz="2200" dirty="0" smtClean="0">
              <a:sym typeface="+mn-ea"/>
            </a:endParaRPr>
          </a:p>
          <a:p>
            <a:pPr marL="0" indent="0" latinLnBrk="1">
              <a:buNone/>
            </a:pPr>
            <a:endParaRPr lang="zh-CN" altLang="en-US" sz="2200" b="1"/>
          </a:p>
          <a:p>
            <a:pPr marL="0" indent="0" latinLnBrk="1">
              <a:buNone/>
            </a:pPr>
            <a:endParaRPr lang="zh-CN" altLang="en-US" sz="2200" b="1"/>
          </a:p>
          <a:p>
            <a:pPr marL="0" indent="0" latinLnBrk="1">
              <a:buNone/>
            </a:pPr>
            <a:endParaRPr lang="zh-CN" altLang="en-US" sz="2200" b="1"/>
          </a:p>
          <a:p>
            <a:pPr marL="0" indent="0" latinLnBrk="1">
              <a:buNone/>
            </a:pPr>
            <a:r>
              <a:rPr lang="en-US" altLang="zh-CN" sz="2200" b="1"/>
              <a:t>所以 q </a:t>
            </a:r>
            <a:r>
              <a:rPr lang="zh-CN" sz="2200" b="1"/>
              <a:t>与</a:t>
            </a:r>
            <a:r>
              <a:rPr lang="zh-CN" sz="2200" b="1">
                <a:solidFill>
                  <a:srgbClr val="FF0000"/>
                </a:solidFill>
              </a:rPr>
              <a:t>状态</a:t>
            </a:r>
            <a:r>
              <a:rPr lang="zh-CN" sz="2200" b="1"/>
              <a:t>，</a:t>
            </a:r>
            <a:r>
              <a:rPr lang="zh-CN" sz="2200" b="1">
                <a:solidFill>
                  <a:srgbClr val="FF0000"/>
                </a:solidFill>
              </a:rPr>
              <a:t>动作</a:t>
            </a:r>
            <a:r>
              <a:rPr lang="zh-CN" sz="2200" b="1"/>
              <a:t>，以及 </a:t>
            </a:r>
            <a:r>
              <a:rPr lang="zh-CN" sz="2200" b="1">
                <a:solidFill>
                  <a:srgbClr val="FF0000"/>
                </a:solidFill>
              </a:rPr>
              <a:t>策略 </a:t>
            </a:r>
            <a:r>
              <a:rPr lang="zh-CN" sz="2200" b="1"/>
              <a:t>有关（不同的策略会在未来产生不同的轨迹）。</a:t>
            </a:r>
            <a:endParaRPr lang="zh-CN" sz="2200" b="1"/>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9" name="图片 8"/>
          <p:cNvPicPr>
            <a:picLocks noChangeAspect="1"/>
          </p:cNvPicPr>
          <p:nvPr/>
        </p:nvPicPr>
        <p:blipFill>
          <a:blip r:embed="rId3"/>
          <a:stretch>
            <a:fillRect/>
          </a:stretch>
        </p:blipFill>
        <p:spPr>
          <a:xfrm>
            <a:off x="3213735" y="6030595"/>
            <a:ext cx="449580" cy="577850"/>
          </a:xfrm>
          <a:prstGeom prst="rect">
            <a:avLst/>
          </a:prstGeom>
        </p:spPr>
      </p:pic>
      <p:pic>
        <p:nvPicPr>
          <p:cNvPr id="10" name="图片 9"/>
          <p:cNvPicPr>
            <a:picLocks noChangeAspect="1"/>
          </p:cNvPicPr>
          <p:nvPr/>
        </p:nvPicPr>
        <p:blipFill>
          <a:blip r:embed="rId4"/>
          <a:stretch>
            <a:fillRect/>
          </a:stretch>
        </p:blipFill>
        <p:spPr>
          <a:xfrm>
            <a:off x="3213735" y="3764280"/>
            <a:ext cx="6293485" cy="779145"/>
          </a:xfrm>
          <a:prstGeom prst="rect">
            <a:avLst/>
          </a:prstGeom>
          <a:ln w="28575" cmpd="sng">
            <a:solidFill>
              <a:schemeClr val="accent1">
                <a:shade val="50000"/>
              </a:schemeClr>
            </a:solidFill>
            <a:prstDash val="solid"/>
          </a:ln>
        </p:spPr>
      </p:pic>
      <p:pic>
        <p:nvPicPr>
          <p:cNvPr id="12" name="图片 11"/>
          <p:cNvPicPr>
            <a:picLocks noChangeAspect="1"/>
          </p:cNvPicPr>
          <p:nvPr/>
        </p:nvPicPr>
        <p:blipFill>
          <a:blip r:embed="rId5"/>
          <a:stretch>
            <a:fillRect/>
          </a:stretch>
        </p:blipFill>
        <p:spPr>
          <a:xfrm>
            <a:off x="3798570" y="5389245"/>
            <a:ext cx="4594860" cy="1219200"/>
          </a:xfrm>
          <a:prstGeom prst="rect">
            <a:avLst/>
          </a:prstGeom>
        </p:spPr>
      </p:pic>
      <p:pic>
        <p:nvPicPr>
          <p:cNvPr id="5" name="Picture 4"/>
          <p:cNvPicPr>
            <a:picLocks noChangeAspect="1"/>
          </p:cNvPicPr>
          <p:nvPr/>
        </p:nvPicPr>
        <p:blipFill>
          <a:blip r:embed="rId6"/>
          <a:stretch>
            <a:fillRect/>
          </a:stretch>
        </p:blipFill>
        <p:spPr>
          <a:xfrm>
            <a:off x="3798570" y="2367915"/>
            <a:ext cx="4841240" cy="678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围棋为例</a:t>
            </a:r>
            <a:endParaRPr lang="en-US" b="1"/>
          </a:p>
        </p:txBody>
      </p:sp>
      <p:pic>
        <p:nvPicPr>
          <p:cNvPr id="7" name="Picture 6"/>
          <p:cNvPicPr>
            <a:picLocks noChangeAspect="1"/>
          </p:cNvPicPr>
          <p:nvPr/>
        </p:nvPicPr>
        <p:blipFill>
          <a:blip r:embed="rId1"/>
          <a:stretch>
            <a:fillRect/>
          </a:stretch>
        </p:blipFill>
        <p:spPr>
          <a:xfrm>
            <a:off x="565785" y="1691005"/>
            <a:ext cx="4338955" cy="4338955"/>
          </a:xfrm>
          <a:prstGeom prst="rect">
            <a:avLst/>
          </a:prstGeom>
        </p:spPr>
      </p:pic>
      <p:sp>
        <p:nvSpPr>
          <p:cNvPr id="11" name="Content Placeholder 2"/>
          <p:cNvSpPr>
            <a:spLocks noGrp="1"/>
          </p:cNvSpPr>
          <p:nvPr/>
        </p:nvSpPr>
        <p:spPr>
          <a:xfrm>
            <a:off x="5652135" y="1825625"/>
            <a:ext cx="634809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buNone/>
            </a:pPr>
            <a:r>
              <a:rPr lang="en-US" sz="2200" dirty="0" smtClean="0">
                <a:sym typeface="+mn-ea"/>
              </a:rPr>
              <a:t>状态 s ： 目前棋盘布局</a:t>
            </a:r>
            <a:endParaRPr lang="en-US" sz="2200" dirty="0" smtClean="0">
              <a:sym typeface="+mn-ea"/>
            </a:endParaRPr>
          </a:p>
          <a:p>
            <a:pPr marL="0" indent="0" latinLnBrk="1">
              <a:buNone/>
            </a:pPr>
            <a:endParaRPr lang="en-US" sz="2200"/>
          </a:p>
          <a:p>
            <a:pPr marL="0" indent="0" latinLnBrk="1">
              <a:buNone/>
            </a:pPr>
            <a:r>
              <a:rPr lang="en-US" sz="2200"/>
              <a:t>动作 a ：  在某个地方落子</a:t>
            </a:r>
            <a:endParaRPr lang="en-US" sz="2200"/>
          </a:p>
          <a:p>
            <a:pPr marL="0" indent="0" latinLnBrk="1">
              <a:buNone/>
            </a:pPr>
            <a:endParaRPr lang="en-US" sz="2200"/>
          </a:p>
          <a:p>
            <a:pPr marL="0" indent="0" latinLnBrk="1">
              <a:buNone/>
            </a:pPr>
            <a:r>
              <a:rPr lang="en-US" sz="2200"/>
              <a:t>收益 G ： 后续一系列落子的收益</a:t>
            </a:r>
            <a:endParaRPr lang="en-US" sz="2200"/>
          </a:p>
          <a:p>
            <a:pPr marL="0" indent="0" latinLnBrk="1">
              <a:buNone/>
            </a:pPr>
            <a:endParaRPr lang="en-US" sz="2200"/>
          </a:p>
          <a:p>
            <a:pPr marL="0" indent="0" latinLnBrk="1">
              <a:buNone/>
            </a:pPr>
            <a:r>
              <a:rPr lang="en-US" sz="2200"/>
              <a:t>G 与策略有关；</a:t>
            </a:r>
            <a:endParaRPr lang="en-US" sz="2200"/>
          </a:p>
          <a:p>
            <a:pPr marL="0" indent="0" latinLnBrk="1">
              <a:buNone/>
            </a:pPr>
            <a:r>
              <a:rPr lang="en-US" sz="2200"/>
              <a:t>	同样一手</a:t>
            </a:r>
            <a:r>
              <a:rPr lang="en-US" altLang="en-US" sz="2200"/>
              <a:t>继续</a:t>
            </a:r>
            <a:r>
              <a:rPr lang="en-US" sz="2200"/>
              <a:t>，有下成好棋有的下成臭棋...</a:t>
            </a:r>
            <a:endParaRPr lang="en-US" sz="2200"/>
          </a:p>
          <a:p>
            <a:pPr marL="0" indent="0" latinLnBrk="1">
              <a:buNone/>
            </a:pPr>
            <a:r>
              <a:rPr lang="en-US" sz="2200"/>
              <a:t>	应</a:t>
            </a:r>
            <a:r>
              <a:rPr lang="en-US" sz="2200" b="1"/>
              <a:t>根据自己风格选择</a:t>
            </a:r>
            <a:r>
              <a:rPr lang="en-US" altLang="en-US" sz="2200" b="1"/>
              <a:t>最有把握</a:t>
            </a:r>
            <a:r>
              <a:rPr lang="en-US" sz="2200" b="1"/>
              <a:t>的落子</a:t>
            </a:r>
            <a:endParaRPr lang="en-US" sz="22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t>策略改进</a:t>
            </a:r>
            <a:endParaRPr lang="en-US" altLang="en-US" b="1"/>
          </a:p>
        </p:txBody>
      </p:sp>
      <p:sp>
        <p:nvSpPr>
          <p:cNvPr id="8" name="Content Placeholder 2"/>
          <p:cNvSpPr>
            <a:spLocks noGrp="1"/>
          </p:cNvSpPr>
          <p:nvPr/>
        </p:nvSpPr>
        <p:spPr>
          <a:xfrm>
            <a:off x="838200" y="1825625"/>
            <a:ext cx="1116203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buNone/>
            </a:pPr>
            <a:r>
              <a:rPr lang="en-US" sz="2200" dirty="0" smtClean="0">
                <a:sym typeface="+mn-ea"/>
              </a:rPr>
              <a:t>在给定一个策略</a:t>
            </a:r>
            <a:r>
              <a:rPr lang="en-US" altLang="en-US" sz="2200" dirty="0" smtClean="0">
                <a:sym typeface="+mn-ea"/>
              </a:rPr>
              <a:t>的</a:t>
            </a:r>
            <a:r>
              <a:rPr lang="en-US" sz="2200" dirty="0" smtClean="0">
                <a:sym typeface="+mn-ea"/>
              </a:rPr>
              <a:t>行动-价值函数时，如下</a:t>
            </a:r>
            <a:r>
              <a:rPr lang="en-US" altLang="en-US" sz="2200" dirty="0" smtClean="0">
                <a:sym typeface="+mn-ea"/>
              </a:rPr>
              <a:t>一定是策略的一个</a:t>
            </a:r>
            <a:r>
              <a:rPr lang="en-US" sz="2200" dirty="0" smtClean="0">
                <a:sym typeface="+mn-ea"/>
              </a:rPr>
              <a:t>改进：</a:t>
            </a:r>
            <a:endParaRPr lang="en-US" sz="2200" dirty="0" smtClean="0">
              <a:sym typeface="+mn-ea"/>
            </a:endParaRPr>
          </a:p>
          <a:p>
            <a:pPr marL="0" indent="0" latinLnBrk="1">
              <a:buNone/>
            </a:pPr>
            <a:endParaRPr lang="en-US" sz="2200" b="1"/>
          </a:p>
          <a:p>
            <a:pPr marL="0" indent="0" latinLnBrk="1">
              <a:buNone/>
            </a:pPr>
            <a:r>
              <a:rPr lang="en-US" sz="2200" b="1"/>
              <a:t>	新策略的每一步，都按 q 值最大的方式进行行动。</a:t>
            </a:r>
            <a:endParaRPr lang="en-US" sz="2200" b="1"/>
          </a:p>
          <a:p>
            <a:pPr marL="0" indent="0" latinLnBrk="1">
              <a:buNone/>
            </a:pPr>
            <a:endParaRPr lang="en-US" sz="2200" b="1"/>
          </a:p>
          <a:p>
            <a:pPr marL="0" indent="0" latinLnBrk="1">
              <a:buNone/>
            </a:pPr>
            <a:r>
              <a:rPr lang="en-US" sz="2200"/>
              <a:t>数学上表示为</a:t>
            </a:r>
            <a:endParaRPr lang="en-US" sz="2200"/>
          </a:p>
          <a:p>
            <a:pPr marL="0" indent="0" latinLnBrk="1">
              <a:buNone/>
            </a:pPr>
            <a:endParaRPr lang="en-US" sz="2200"/>
          </a:p>
          <a:p>
            <a:pPr marL="0" indent="0" latinLnBrk="1">
              <a:buNone/>
            </a:pPr>
            <a:endParaRPr lang="en-US" sz="2200"/>
          </a:p>
          <a:p>
            <a:pPr marL="0" indent="0" latinLnBrk="1">
              <a:buNone/>
            </a:pPr>
            <a:r>
              <a:rPr lang="en-US" sz="2200"/>
              <a:t>这是一个迭代过程：</a:t>
            </a:r>
            <a:endParaRPr lang="en-US" sz="2200"/>
          </a:p>
          <a:p>
            <a:pPr marL="1371600" lvl="3" indent="0" latinLnBrk="1">
              <a:buNone/>
            </a:pPr>
            <a:r>
              <a:rPr lang="en-US" sz="1410"/>
              <a:t>	</a:t>
            </a:r>
            <a:r>
              <a:rPr lang="en-US" sz="2400" b="1"/>
              <a:t>根据 q 值，改进策略；</a:t>
            </a:r>
            <a:endParaRPr lang="en-US" sz="2400" b="1"/>
          </a:p>
          <a:p>
            <a:pPr marL="1371600" lvl="3" indent="0" latinLnBrk="1">
              <a:buNone/>
            </a:pPr>
            <a:r>
              <a:rPr lang="en-US" sz="2400" b="1"/>
              <a:t>	改进策略后， q 值也需要更新；</a:t>
            </a:r>
            <a:endParaRPr lang="en-US" sz="2400" b="1"/>
          </a:p>
          <a:p>
            <a:pPr marL="1371600" lvl="3" indent="0" latinLnBrk="1">
              <a:buNone/>
            </a:pPr>
            <a:r>
              <a:rPr lang="en-US" sz="2400" b="1"/>
              <a:t>	q 更新后，重新改进策略；</a:t>
            </a:r>
            <a:endParaRPr lang="en-US" sz="2400" b="1"/>
          </a:p>
          <a:p>
            <a:pPr marL="1371600" lvl="3" indent="0" latinLnBrk="1">
              <a:buNone/>
            </a:pPr>
            <a:r>
              <a:rPr lang="en-US" sz="2400" b="1"/>
              <a:t>	...</a:t>
            </a:r>
            <a:endParaRPr lang="en-US" sz="2400" b="1"/>
          </a:p>
          <a:p>
            <a:pPr marL="0" indent="0" latinLnBrk="1">
              <a:buNone/>
            </a:pPr>
            <a:endParaRPr lang="en-US" sz="2400" b="1"/>
          </a:p>
        </p:txBody>
      </p:sp>
      <p:pic>
        <p:nvPicPr>
          <p:cNvPr id="4" name="Picture 3"/>
          <p:cNvPicPr>
            <a:picLocks noChangeAspect="1"/>
          </p:cNvPicPr>
          <p:nvPr/>
        </p:nvPicPr>
        <p:blipFill>
          <a:blip r:embed="rId1"/>
          <a:stretch>
            <a:fillRect/>
          </a:stretch>
        </p:blipFill>
        <p:spPr>
          <a:xfrm>
            <a:off x="3084195" y="4072890"/>
            <a:ext cx="5169535" cy="589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1608455" y="742315"/>
            <a:ext cx="9160510" cy="5767070"/>
          </a:xfrm>
        </p:spPr>
        <p:txBody>
          <a:bodyPr>
            <a:noAutofit/>
          </a:bodyPr>
          <a:lstStyle/>
          <a:p>
            <a:pPr>
              <a:lnSpc>
                <a:spcPct val="150000"/>
              </a:lnSpc>
            </a:pP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r>
              <a:rPr lang="en-US" altLang="zh-CN" sz="3200" b="1" dirty="0" smtClean="0">
                <a:solidFill>
                  <a:schemeClr val="tx1"/>
                </a:solidFill>
                <a:effectLst>
                  <a:outerShdw blurRad="38100" dist="19050" dir="2700000" algn="tl" rotWithShape="0">
                    <a:schemeClr val="dk1">
                      <a:alpha val="40000"/>
                    </a:schemeClr>
                  </a:outerShdw>
                </a:effectLst>
              </a:rPr>
              <a:t>不停选择最佳</a:t>
            </a:r>
            <a:r>
              <a:rPr lang="en-US" altLang="en-US" sz="3200" b="1" dirty="0" smtClean="0">
                <a:solidFill>
                  <a:schemeClr val="tx1"/>
                </a:solidFill>
                <a:effectLst>
                  <a:outerShdw blurRad="38100" dist="19050" dir="2700000" algn="tl" rotWithShape="0">
                    <a:schemeClr val="dk1">
                      <a:alpha val="40000"/>
                    </a:schemeClr>
                  </a:outerShdw>
                </a:effectLst>
              </a:rPr>
              <a:t>动作</a:t>
            </a:r>
            <a:r>
              <a:rPr lang="en-US" altLang="zh-CN" sz="3200" b="1" dirty="0" smtClean="0">
                <a:solidFill>
                  <a:schemeClr val="tx1"/>
                </a:solidFill>
                <a:effectLst>
                  <a:outerShdw blurRad="38100" dist="19050" dir="2700000" algn="tl" rotWithShape="0">
                    <a:schemeClr val="dk1">
                      <a:alpha val="40000"/>
                    </a:schemeClr>
                  </a:outerShdw>
                </a:effectLst>
              </a:rPr>
              <a:t>（更新策略）</a:t>
            </a:r>
            <a:br>
              <a:rPr lang="en-US" altLang="zh-CN" sz="3200" b="1" dirty="0" smtClean="0">
                <a:solidFill>
                  <a:schemeClr val="tx1"/>
                </a:solidFill>
                <a:effectLst>
                  <a:outerShdw blurRad="38100" dist="19050" dir="2700000" algn="tl" rotWithShape="0">
                    <a:schemeClr val="dk1">
                      <a:alpha val="40000"/>
                    </a:schemeClr>
                  </a:outerShdw>
                </a:effectLst>
              </a:rPr>
            </a:br>
            <a:r>
              <a:rPr lang="en-US" altLang="zh-CN" sz="3200" b="1" dirty="0" smtClean="0">
                <a:solidFill>
                  <a:schemeClr val="tx1"/>
                </a:solidFill>
                <a:effectLst>
                  <a:outerShdw blurRad="38100" dist="19050" dir="2700000" algn="tl" rotWithShape="0">
                    <a:schemeClr val="dk1">
                      <a:alpha val="40000"/>
                    </a:schemeClr>
                  </a:outerShdw>
                </a:effectLst>
              </a:rPr>
              <a:t>不停评估未来收益（更新策略评估</a:t>
            </a:r>
            <a:r>
              <a:rPr lang="en-US" altLang="en-US" sz="3200" b="1" dirty="0" smtClean="0">
                <a:solidFill>
                  <a:schemeClr val="tx1"/>
                </a:solidFill>
                <a:effectLst>
                  <a:outerShdw blurRad="38100" dist="19050" dir="2700000" algn="tl" rotWithShape="0">
                    <a:schemeClr val="dk1">
                      <a:alpha val="40000"/>
                    </a:schemeClr>
                  </a:outerShdw>
                </a:effectLst>
              </a:rPr>
              <a:t>，重算</a:t>
            </a:r>
            <a:r>
              <a:rPr lang="en-US" altLang="en-US" sz="3200" b="1" dirty="0" smtClean="0">
                <a:effectLst>
                  <a:outerShdw blurRad="38100" dist="19050" dir="2700000" algn="tl" rotWithShape="0">
                    <a:schemeClr val="dk1">
                      <a:alpha val="40000"/>
                    </a:schemeClr>
                  </a:outerShdw>
                </a:effectLst>
                <a:sym typeface="+mn-ea"/>
              </a:rPr>
              <a:t>q</a:t>
            </a:r>
            <a:r>
              <a:rPr lang="en-US" altLang="en-US" sz="3200" b="1" dirty="0" smtClean="0">
                <a:solidFill>
                  <a:schemeClr val="tx1"/>
                </a:solidFill>
                <a:effectLst>
                  <a:outerShdw blurRad="38100" dist="19050" dir="2700000" algn="tl" rotWithShape="0">
                    <a:schemeClr val="dk1">
                      <a:alpha val="40000"/>
                    </a:schemeClr>
                  </a:outerShdw>
                </a:effectLst>
              </a:rPr>
              <a:t>）</a:t>
            </a:r>
            <a:endParaRPr lang="en-US" altLang="en-US" sz="3200" b="1" dirty="0" smtClean="0">
              <a:solidFill>
                <a:schemeClr val="tx1"/>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a:blip r:embed="rId1"/>
          <a:stretch>
            <a:fillRect/>
          </a:stretch>
        </p:blipFill>
        <p:spPr>
          <a:xfrm>
            <a:off x="492125" y="742315"/>
            <a:ext cx="4660265" cy="3495675"/>
          </a:xfrm>
          <a:prstGeom prst="rect">
            <a:avLst/>
          </a:prstGeom>
        </p:spPr>
      </p:pic>
      <p:pic>
        <p:nvPicPr>
          <p:cNvPr id="6" name="Picture 5"/>
          <p:cNvPicPr>
            <a:picLocks noChangeAspect="1"/>
          </p:cNvPicPr>
          <p:nvPr/>
        </p:nvPicPr>
        <p:blipFill>
          <a:blip r:embed="rId2"/>
          <a:stretch>
            <a:fillRect/>
          </a:stretch>
        </p:blipFill>
        <p:spPr>
          <a:xfrm>
            <a:off x="6913245" y="1134110"/>
            <a:ext cx="3695065" cy="2284730"/>
          </a:xfrm>
          <a:prstGeom prst="rect">
            <a:avLst/>
          </a:prstGeom>
        </p:spPr>
      </p:pic>
      <p:pic>
        <p:nvPicPr>
          <p:cNvPr id="7" name="Picture 6"/>
          <p:cNvPicPr>
            <a:picLocks noChangeAspect="1"/>
          </p:cNvPicPr>
          <p:nvPr/>
        </p:nvPicPr>
        <p:blipFill>
          <a:blip r:embed="rId3"/>
          <a:stretch>
            <a:fillRect/>
          </a:stretch>
        </p:blipFill>
        <p:spPr>
          <a:xfrm>
            <a:off x="7183120" y="4237990"/>
            <a:ext cx="5169535" cy="589280"/>
          </a:xfrm>
          <a:prstGeom prst="rect">
            <a:avLst/>
          </a:prstGeom>
        </p:spPr>
      </p:pic>
      <p:cxnSp>
        <p:nvCxnSpPr>
          <p:cNvPr id="8" name="Straight Arrow Connector 7"/>
          <p:cNvCxnSpPr/>
          <p:nvPr/>
        </p:nvCxnSpPr>
        <p:spPr>
          <a:xfrm flipV="1">
            <a:off x="9008110" y="4939030"/>
            <a:ext cx="421640" cy="358775"/>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latin typeface="+mj-ea"/>
              </a:rPr>
              <a:t>今天扯啥？</a:t>
            </a:r>
            <a:endParaRPr lang="zh-CN" altLang="en-US" b="1">
              <a:latin typeface="+mj-ea"/>
            </a:endParaRPr>
          </a:p>
        </p:txBody>
      </p:sp>
      <p:sp>
        <p:nvSpPr>
          <p:cNvPr id="3" name="内容占位符 2"/>
          <p:cNvSpPr>
            <a:spLocks noGrp="1"/>
          </p:cNvSpPr>
          <p:nvPr>
            <p:ph idx="1"/>
          </p:nvPr>
        </p:nvSpPr>
        <p:spPr>
          <a:xfrm>
            <a:off x="709930" y="1825625"/>
            <a:ext cx="10643870" cy="4351655"/>
          </a:xfrm>
        </p:spPr>
        <p:txBody>
          <a:bodyPr/>
          <a:p>
            <a:pPr>
              <a:lnSpc>
                <a:spcPct val="150000"/>
              </a:lnSpc>
            </a:pPr>
            <a:r>
              <a:rPr lang="zh-CN" altLang="en-US" sz="4000">
                <a:latin typeface="+mj-ea"/>
                <a:ea typeface="+mj-ea"/>
                <a:cs typeface="+mj-ea"/>
              </a:rPr>
              <a:t>强化学习</a:t>
            </a:r>
            <a:endParaRPr lang="zh-CN" altLang="en-US" sz="4000">
              <a:latin typeface="+mj-ea"/>
              <a:ea typeface="+mj-ea"/>
              <a:cs typeface="+mj-ea"/>
            </a:endParaRPr>
          </a:p>
          <a:p>
            <a:pPr>
              <a:lnSpc>
                <a:spcPct val="150000"/>
              </a:lnSpc>
            </a:pPr>
            <a:r>
              <a:rPr lang="en-US" altLang="zh-CN" sz="4000">
                <a:latin typeface="+mj-ea"/>
                <a:ea typeface="+mj-ea"/>
                <a:cs typeface="+mj-ea"/>
              </a:rPr>
              <a:t>未来</a:t>
            </a:r>
            <a:endParaRPr lang="zh-CN" altLang="en-US" sz="4000">
              <a:latin typeface="+mj-ea"/>
              <a:ea typeface="+mj-ea"/>
              <a:cs typeface="+mj-ea"/>
            </a:endParaRPr>
          </a:p>
          <a:p>
            <a:pPr>
              <a:lnSpc>
                <a:spcPct val="150000"/>
              </a:lnSpc>
            </a:pPr>
            <a:r>
              <a:rPr lang="zh-CN" altLang="en-US" sz="4000">
                <a:latin typeface="+mj-ea"/>
                <a:ea typeface="+mj-ea"/>
                <a:cs typeface="+mj-ea"/>
              </a:rPr>
              <a:t>伦理与哲学</a:t>
            </a:r>
            <a:endParaRPr lang="zh-CN" altLang="en-US" sz="4000">
              <a:latin typeface="+mj-ea"/>
              <a:ea typeface="+mj-ea"/>
              <a:cs typeface="+mj-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1608455" y="742315"/>
            <a:ext cx="9160510" cy="5767070"/>
          </a:xfrm>
        </p:spPr>
        <p:txBody>
          <a:bodyPr>
            <a:noAutofit/>
          </a:bodyPr>
          <a:lstStyle/>
          <a:p>
            <a:pPr>
              <a:lnSpc>
                <a:spcPct val="150000"/>
              </a:lnSpc>
            </a:pP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r>
              <a:rPr lang="en-US" altLang="zh-CN" sz="3200" b="1" dirty="0" smtClean="0">
                <a:solidFill>
                  <a:schemeClr val="tx1"/>
                </a:solidFill>
                <a:effectLst>
                  <a:outerShdw blurRad="38100" dist="19050" dir="2700000" algn="tl" rotWithShape="0">
                    <a:schemeClr val="dk1">
                      <a:alpha val="40000"/>
                    </a:schemeClr>
                  </a:outerShdw>
                </a:effectLst>
              </a:rPr>
              <a:t>由此诞生了经典的 Q-Learning 算法...</a:t>
            </a:r>
            <a:br>
              <a:rPr lang="en-US" altLang="zh-CN" sz="3200" b="1" dirty="0" smtClean="0">
                <a:solidFill>
                  <a:schemeClr val="tx1"/>
                </a:solidFill>
                <a:effectLst>
                  <a:outerShdw blurRad="38100" dist="19050" dir="2700000" algn="tl" rotWithShape="0">
                    <a:schemeClr val="dk1">
                      <a:alpha val="40000"/>
                    </a:schemeClr>
                  </a:outerShdw>
                </a:effectLst>
              </a:rPr>
            </a:br>
            <a:br>
              <a:rPr lang="en-US" altLang="zh-CN" sz="3200" b="1" dirty="0" smtClean="0">
                <a:solidFill>
                  <a:schemeClr val="tx1"/>
                </a:solidFill>
                <a:effectLst>
                  <a:outerShdw blurRad="38100" dist="19050" dir="2700000" algn="tl" rotWithShape="0">
                    <a:schemeClr val="dk1">
                      <a:alpha val="40000"/>
                    </a:schemeClr>
                  </a:outerShdw>
                </a:effectLst>
              </a:rPr>
            </a:br>
            <a:endParaRPr lang="zh-CN" altLang="en-US" sz="3200"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5015230" y="941070"/>
            <a:ext cx="2529840" cy="28727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t>Q-Learning （基于</a:t>
            </a:r>
            <a:r>
              <a:rPr lang="en-US" altLang="en-US" b="1">
                <a:solidFill>
                  <a:srgbClr val="FF0000"/>
                </a:solidFill>
              </a:rPr>
              <a:t>时序差分</a:t>
            </a:r>
            <a:r>
              <a:rPr lang="en-US" altLang="en-US" b="1"/>
              <a:t>）</a:t>
            </a:r>
            <a:endParaRPr lang="en-US" altLang="en-US" b="1"/>
          </a:p>
        </p:txBody>
      </p:sp>
      <p:sp>
        <p:nvSpPr>
          <p:cNvPr id="8" name="Content Placeholder 2"/>
          <p:cNvSpPr>
            <a:spLocks noGrp="1"/>
          </p:cNvSpPr>
          <p:nvPr/>
        </p:nvSpPr>
        <p:spPr>
          <a:xfrm>
            <a:off x="838200" y="1696085"/>
            <a:ext cx="1116203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buNone/>
            </a:pPr>
            <a:r>
              <a:rPr lang="en-US" altLang="en-US" sz="2400" b="1"/>
              <a:t>初始化 q</a:t>
            </a:r>
            <a:r>
              <a:rPr lang="en-US" altLang="en-US" sz="2400" b="1" baseline="-25000">
                <a:latin typeface="Asana Math" panose="02000603000000000000" charset="0"/>
                <a:ea typeface="Asana Math" panose="02000603000000000000" charset="0"/>
              </a:rPr>
              <a:t>π</a:t>
            </a:r>
            <a:r>
              <a:rPr lang="en-US" altLang="en-US" sz="2400" b="1">
                <a:latin typeface="Asana Math" panose="02000603000000000000" charset="0"/>
                <a:ea typeface="Asana Math" panose="02000603000000000000" charset="0"/>
              </a:rPr>
              <a:t>函数</a:t>
            </a:r>
            <a:endParaRPr lang="en-US" altLang="en-US" sz="2400" b="1">
              <a:latin typeface="Asana Math" panose="02000603000000000000" charset="0"/>
              <a:ea typeface="Asana Math" panose="02000603000000000000" charset="0"/>
            </a:endParaRPr>
          </a:p>
          <a:p>
            <a:pPr marL="0" indent="0" latinLnBrk="1">
              <a:buNone/>
            </a:pPr>
            <a:r>
              <a:rPr lang="en-US" altLang="en-US" sz="2400" b="1">
                <a:latin typeface="Asana Math" panose="02000603000000000000" charset="0"/>
                <a:ea typeface="Asana Math" panose="02000603000000000000" charset="0"/>
              </a:rPr>
              <a:t>循环</a:t>
            </a:r>
            <a:endParaRPr lang="en-US" altLang="en-US" sz="2400" b="1">
              <a:latin typeface="Asana Math" panose="02000603000000000000" charset="0"/>
              <a:ea typeface="Asana Math" panose="02000603000000000000" charset="0"/>
            </a:endParaRPr>
          </a:p>
          <a:p>
            <a:pPr marL="0" indent="0" latinLnBrk="1">
              <a:buNone/>
            </a:pPr>
            <a:r>
              <a:rPr lang="en-US" altLang="en-US" sz="2400" b="1">
                <a:latin typeface="Asana Math" panose="02000603000000000000" charset="0"/>
                <a:ea typeface="Asana Math" panose="02000603000000000000" charset="0"/>
              </a:rPr>
              <a:t>	初始化 s 为初始状态</a:t>
            </a:r>
            <a:endParaRPr lang="en-US" altLang="en-US" sz="2400" b="1">
              <a:latin typeface="Asana Math" panose="02000603000000000000" charset="0"/>
              <a:ea typeface="Asana Math" panose="02000603000000000000" charset="0"/>
            </a:endParaRPr>
          </a:p>
          <a:p>
            <a:pPr marL="0" indent="0" latinLnBrk="1">
              <a:buNone/>
            </a:pPr>
            <a:r>
              <a:rPr lang="en-US" altLang="en-US" sz="2400" b="1">
                <a:latin typeface="Asana Math" panose="02000603000000000000" charset="0"/>
                <a:ea typeface="Asana Math" panose="02000603000000000000" charset="0"/>
              </a:rPr>
              <a:t>	循环</a:t>
            </a:r>
            <a:endParaRPr lang="en-US" altLang="en-US" sz="2400" b="1">
              <a:latin typeface="Asana Math" panose="02000603000000000000" charset="0"/>
              <a:ea typeface="Asana Math" panose="02000603000000000000" charset="0"/>
            </a:endParaRPr>
          </a:p>
          <a:p>
            <a:pPr marL="0" indent="0" latinLnBrk="1">
              <a:buNone/>
            </a:pPr>
            <a:r>
              <a:rPr lang="en-US" altLang="en-US" sz="2400" b="1">
                <a:latin typeface="Asana Math" panose="02000603000000000000" charset="0"/>
                <a:ea typeface="Asana Math" panose="02000603000000000000" charset="0"/>
              </a:rPr>
              <a:t>		选择 a = argmax </a:t>
            </a:r>
            <a:r>
              <a:rPr lang="en-US" altLang="en-US" sz="2400" b="1" baseline="-25000">
                <a:latin typeface="Asana Math" panose="02000603000000000000" charset="0"/>
                <a:ea typeface="Asana Math" panose="02000603000000000000" charset="0"/>
              </a:rPr>
              <a:t>a</a:t>
            </a:r>
            <a:r>
              <a:rPr lang="en-US" altLang="en-US" sz="2400" b="1">
                <a:latin typeface="Asana Math" panose="02000603000000000000" charset="0"/>
                <a:ea typeface="Asana Math" panose="02000603000000000000" charset="0"/>
              </a:rPr>
              <a:t> </a:t>
            </a:r>
            <a:r>
              <a:rPr lang="en-US" altLang="en-US" sz="2400" b="1">
                <a:sym typeface="+mn-ea"/>
              </a:rPr>
              <a:t>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(s,a)</a:t>
            </a:r>
            <a:endParaRPr lang="en-US" altLang="en-US" sz="2400" b="1">
              <a:latin typeface="Asana Math" panose="02000603000000000000" charset="0"/>
              <a:ea typeface="Asana Math" panose="02000603000000000000" charset="0"/>
              <a:sym typeface="+mn-ea"/>
            </a:endParaRPr>
          </a:p>
          <a:p>
            <a:pPr marL="0" indent="0" latinLnBrk="1">
              <a:buNone/>
            </a:pPr>
            <a:r>
              <a:rPr lang="en-US" altLang="en-US" sz="2400" b="1">
                <a:latin typeface="Asana Math" panose="02000603000000000000" charset="0"/>
                <a:ea typeface="Asana Math" panose="02000603000000000000" charset="0"/>
                <a:sym typeface="+mn-ea"/>
              </a:rPr>
              <a:t>		执行 a ，得到回报 R 和下一个状态 s'</a:t>
            </a:r>
            <a:endParaRPr lang="en-US" altLang="en-US" sz="2400" b="1">
              <a:latin typeface="Asana Math" panose="02000603000000000000" charset="0"/>
              <a:ea typeface="Asana Math" panose="02000603000000000000" charset="0"/>
              <a:sym typeface="+mn-ea"/>
            </a:endParaRPr>
          </a:p>
          <a:p>
            <a:pPr marL="0" indent="0" latinLnBrk="1">
              <a:buNone/>
            </a:pPr>
            <a:r>
              <a:rPr lang="en-US" altLang="en-US" sz="2400" b="1">
                <a:latin typeface="Asana Math" panose="02000603000000000000" charset="0"/>
                <a:ea typeface="Asana Math" panose="02000603000000000000" charset="0"/>
                <a:sym typeface="+mn-ea"/>
              </a:rPr>
              <a:t>		更新 </a:t>
            </a:r>
            <a:r>
              <a:rPr lang="en-US" altLang="en-US" sz="2400" b="1">
                <a:sym typeface="+mn-ea"/>
              </a:rPr>
              <a:t>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(s,a) = R + γ max </a:t>
            </a:r>
            <a:r>
              <a:rPr lang="en-US" altLang="en-US" sz="2400" b="1" baseline="-25000">
                <a:latin typeface="Asana Math" panose="02000603000000000000" charset="0"/>
                <a:ea typeface="Asana Math" panose="02000603000000000000" charset="0"/>
                <a:sym typeface="+mn-ea"/>
              </a:rPr>
              <a:t>a</a:t>
            </a:r>
            <a:r>
              <a:rPr lang="en-US" altLang="en-US" sz="2400" b="1">
                <a:latin typeface="Asana Math" panose="02000603000000000000" charset="0"/>
                <a:ea typeface="Asana Math" panose="02000603000000000000" charset="0"/>
                <a:sym typeface="+mn-ea"/>
              </a:rPr>
              <a:t> </a:t>
            </a:r>
            <a:r>
              <a:rPr lang="en-US" altLang="en-US" sz="2400" b="1">
                <a:sym typeface="+mn-ea"/>
              </a:rPr>
              <a:t>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(s',a)  </a:t>
            </a:r>
            <a:r>
              <a:rPr lang="en-US" altLang="en-US" sz="2400" b="1">
                <a:solidFill>
                  <a:srgbClr val="FF0000"/>
                </a:solidFill>
                <a:latin typeface="Asana Math" panose="02000603000000000000" charset="0"/>
                <a:ea typeface="Asana Math" panose="02000603000000000000" charset="0"/>
                <a:sym typeface="+mn-ea"/>
              </a:rPr>
              <a:t>(不采用)</a:t>
            </a:r>
            <a:endParaRPr lang="en-US" altLang="en-US" sz="2400" b="1">
              <a:latin typeface="Asana Math" panose="02000603000000000000" charset="0"/>
              <a:ea typeface="Asana Math" panose="02000603000000000000" charset="0"/>
              <a:sym typeface="+mn-ea"/>
            </a:endParaRPr>
          </a:p>
          <a:p>
            <a:pPr marL="0" indent="0" latinLnBrk="1">
              <a:buNone/>
            </a:pPr>
            <a:r>
              <a:rPr lang="en-US" altLang="en-US" sz="2400" b="1">
                <a:latin typeface="Asana Math" panose="02000603000000000000" charset="0"/>
                <a:ea typeface="Asana Math" panose="02000603000000000000" charset="0"/>
                <a:sym typeface="+mn-ea"/>
              </a:rPr>
              <a:t>		         </a:t>
            </a:r>
            <a:r>
              <a:rPr lang="en-US" altLang="en-US" sz="2400" b="1">
                <a:sym typeface="+mn-ea"/>
              </a:rPr>
              <a:t>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(s,a) = </a:t>
            </a:r>
            <a:r>
              <a:rPr lang="en-US" altLang="en-US" sz="2400" b="1">
                <a:sym typeface="+mn-ea"/>
              </a:rPr>
              <a:t>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(s,a) +</a:t>
            </a:r>
            <a:r>
              <a:rPr lang="en-US" altLang="en-US" sz="2400" b="1">
                <a:latin typeface="Arial" panose="020B0604020202020204" pitchFamily="34" charset="0"/>
                <a:ea typeface="Asana Math" panose="02000603000000000000" charset="0"/>
                <a:cs typeface="Arial" panose="020B0604020202020204" pitchFamily="34" charset="0"/>
                <a:sym typeface="+mn-ea"/>
              </a:rPr>
              <a:t>α</a:t>
            </a:r>
            <a:r>
              <a:rPr lang="en-US" altLang="en-US" sz="2400" b="1">
                <a:latin typeface="Asana Math" panose="02000603000000000000" charset="0"/>
                <a:ea typeface="Asana Math" panose="02000603000000000000" charset="0"/>
                <a:sym typeface="+mn-ea"/>
              </a:rPr>
              <a:t> [ R + γ max </a:t>
            </a:r>
            <a:r>
              <a:rPr lang="en-US" altLang="en-US" sz="2400" b="1" baseline="-25000">
                <a:latin typeface="Asana Math" panose="02000603000000000000" charset="0"/>
                <a:ea typeface="Asana Math" panose="02000603000000000000" charset="0"/>
                <a:sym typeface="+mn-ea"/>
              </a:rPr>
              <a:t>a</a:t>
            </a:r>
            <a:r>
              <a:rPr lang="en-US" altLang="en-US" sz="2400" b="1">
                <a:latin typeface="Asana Math" panose="02000603000000000000" charset="0"/>
                <a:ea typeface="Asana Math" panose="02000603000000000000" charset="0"/>
                <a:sym typeface="+mn-ea"/>
              </a:rPr>
              <a:t> </a:t>
            </a:r>
            <a:r>
              <a:rPr lang="en-US" altLang="en-US" sz="2400" b="1">
                <a:sym typeface="+mn-ea"/>
              </a:rPr>
              <a:t>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(s',a) - 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 a) ]</a:t>
            </a:r>
            <a:endParaRPr lang="en-US" altLang="en-US" sz="2400" b="1">
              <a:latin typeface="Asana Math" panose="02000603000000000000" charset="0"/>
              <a:ea typeface="Asana Math" panose="02000603000000000000" charset="0"/>
              <a:sym typeface="+mn-ea"/>
            </a:endParaRPr>
          </a:p>
          <a:p>
            <a:pPr marL="0" indent="0" latinLnBrk="1">
              <a:buNone/>
            </a:pPr>
            <a:r>
              <a:rPr lang="en-US" altLang="en-US" sz="2400" b="1">
                <a:latin typeface="Asana Math" panose="02000603000000000000" charset="0"/>
                <a:ea typeface="Asana Math" panose="02000603000000000000" charset="0"/>
                <a:sym typeface="+mn-ea"/>
              </a:rPr>
              <a:t>		s = s'</a:t>
            </a:r>
            <a:endParaRPr lang="en-US" altLang="en-US" sz="2400" b="1">
              <a:latin typeface="Asana Math" panose="02000603000000000000" charset="0"/>
              <a:ea typeface="Asana Math" panose="02000603000000000000" charset="0"/>
              <a:sym typeface="+mn-ea"/>
            </a:endParaRPr>
          </a:p>
          <a:p>
            <a:pPr marL="0" indent="0" latinLnBrk="1">
              <a:buNone/>
            </a:pPr>
            <a:r>
              <a:rPr lang="en-US" altLang="en-US" sz="2400" b="1">
                <a:latin typeface="Asana Math" panose="02000603000000000000" charset="0"/>
                <a:ea typeface="Asana Math" panose="02000603000000000000" charset="0"/>
                <a:sym typeface="+mn-ea"/>
              </a:rPr>
              <a:t>	直到 s 是终止状态</a:t>
            </a:r>
            <a:endParaRPr lang="en-US" altLang="en-US" sz="2400" b="1">
              <a:latin typeface="Asana Math" panose="02000603000000000000" charset="0"/>
              <a:ea typeface="Asana Math" panose="02000603000000000000" charset="0"/>
              <a:sym typeface="+mn-ea"/>
            </a:endParaRPr>
          </a:p>
          <a:p>
            <a:pPr marL="0" indent="0" latinLnBrk="1">
              <a:buNone/>
            </a:pPr>
            <a:r>
              <a:rPr lang="en-US" altLang="en-US" sz="2400" b="1">
                <a:latin typeface="Asana Math" panose="02000603000000000000" charset="0"/>
                <a:ea typeface="Asana Math" panose="02000603000000000000" charset="0"/>
                <a:sym typeface="+mn-ea"/>
              </a:rPr>
              <a:t>直到 </a:t>
            </a:r>
            <a:r>
              <a:rPr lang="en-US" altLang="en-US" sz="2400" b="1">
                <a:sym typeface="+mn-ea"/>
              </a:rPr>
              <a:t>q</a:t>
            </a:r>
            <a:r>
              <a:rPr lang="en-US" altLang="en-US" sz="2400" b="1" baseline="-25000">
                <a:latin typeface="Asana Math" panose="02000603000000000000" charset="0"/>
                <a:ea typeface="Asana Math" panose="02000603000000000000" charset="0"/>
                <a:sym typeface="+mn-ea"/>
              </a:rPr>
              <a:t>π </a:t>
            </a:r>
            <a:r>
              <a:rPr lang="en-US" altLang="en-US" sz="2400" b="1">
                <a:latin typeface="Asana Math" panose="02000603000000000000" charset="0"/>
                <a:ea typeface="Asana Math" panose="02000603000000000000" charset="0"/>
                <a:sym typeface="+mn-ea"/>
              </a:rPr>
              <a:t>收敛</a:t>
            </a:r>
            <a:endParaRPr lang="en-US" altLang="en-US" sz="2400" b="1">
              <a:latin typeface="Asana Math" panose="02000603000000000000" charset="0"/>
              <a:ea typeface="Asana Math" panose="02000603000000000000" charset="0"/>
              <a:sym typeface="+mn-ea"/>
            </a:endParaRPr>
          </a:p>
        </p:txBody>
      </p:sp>
      <p:cxnSp>
        <p:nvCxnSpPr>
          <p:cNvPr id="3" name="Straight Arrow Connector 2"/>
          <p:cNvCxnSpPr/>
          <p:nvPr/>
        </p:nvCxnSpPr>
        <p:spPr>
          <a:xfrm flipH="1">
            <a:off x="6089650" y="3077210"/>
            <a:ext cx="368935" cy="44704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6368415" y="2674620"/>
            <a:ext cx="1097280" cy="368300"/>
          </a:xfrm>
          <a:prstGeom prst="rect">
            <a:avLst/>
          </a:prstGeom>
          <a:noFill/>
        </p:spPr>
        <p:txBody>
          <a:bodyPr wrap="none" rtlCol="0">
            <a:spAutoFit/>
          </a:bodyPr>
          <a:p>
            <a:pPr algn="l"/>
            <a:r>
              <a:rPr lang="en-US" altLang="en-US"/>
              <a:t>策略</a:t>
            </a:r>
            <a:r>
              <a:rPr lang="en-US" altLang="en-US">
                <a:sym typeface="+mn-ea"/>
              </a:rPr>
              <a:t>优化</a:t>
            </a:r>
            <a:endParaRPr lang="en-US" altLang="en-US"/>
          </a:p>
        </p:txBody>
      </p:sp>
      <p:cxnSp>
        <p:nvCxnSpPr>
          <p:cNvPr id="6" name="Straight Arrow Connector 5"/>
          <p:cNvCxnSpPr>
            <a:stCxn id="5" idx="2"/>
          </p:cNvCxnSpPr>
          <p:nvPr/>
        </p:nvCxnSpPr>
        <p:spPr>
          <a:xfrm>
            <a:off x="6917055" y="3051810"/>
            <a:ext cx="502285" cy="198310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4166870" y="6434455"/>
            <a:ext cx="1554480" cy="368300"/>
          </a:xfrm>
          <a:prstGeom prst="rect">
            <a:avLst/>
          </a:prstGeom>
          <a:noFill/>
        </p:spPr>
        <p:txBody>
          <a:bodyPr wrap="none" rtlCol="0">
            <a:spAutoFit/>
          </a:bodyPr>
          <a:p>
            <a:pPr algn="l"/>
            <a:r>
              <a:rPr lang="en-US" altLang="en-US"/>
              <a:t>策略评估更新</a:t>
            </a:r>
            <a:endParaRPr lang="en-US" altLang="en-US"/>
          </a:p>
        </p:txBody>
      </p:sp>
      <p:cxnSp>
        <p:nvCxnSpPr>
          <p:cNvPr id="9" name="Straight Arrow Connector 8"/>
          <p:cNvCxnSpPr/>
          <p:nvPr/>
        </p:nvCxnSpPr>
        <p:spPr>
          <a:xfrm flipH="1" flipV="1">
            <a:off x="4583430" y="5394960"/>
            <a:ext cx="271780" cy="83248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5721350" y="5789295"/>
            <a:ext cx="5820410" cy="645160"/>
          </a:xfrm>
          <a:prstGeom prst="rect">
            <a:avLst/>
          </a:prstGeom>
          <a:noFill/>
        </p:spPr>
        <p:txBody>
          <a:bodyPr wrap="square" rtlCol="0" anchor="t">
            <a:spAutoFit/>
          </a:bodyPr>
          <a:p>
            <a:r>
              <a:rPr lang="en-US" altLang="en-US" b="1">
                <a:solidFill>
                  <a:srgbClr val="C00000"/>
                </a:solidFill>
                <a:latin typeface="Arial" panose="020B0604020202020204" pitchFamily="34" charset="0"/>
                <a:ea typeface="Asana Math" panose="02000603000000000000" charset="0"/>
                <a:cs typeface="Arial" panose="020B0604020202020204" pitchFamily="34" charset="0"/>
                <a:sym typeface="+mn-ea"/>
              </a:rPr>
              <a:t>α在0-1之间，“部分”更新q函数</a:t>
            </a:r>
            <a:endParaRPr lang="en-US" altLang="en-US" b="1">
              <a:solidFill>
                <a:srgbClr val="C00000"/>
              </a:solidFill>
              <a:latin typeface="Arial" panose="020B0604020202020204" pitchFamily="34" charset="0"/>
              <a:ea typeface="Asana Math" panose="02000603000000000000" charset="0"/>
              <a:cs typeface="Arial" panose="020B0604020202020204" pitchFamily="34" charset="0"/>
              <a:sym typeface="+mn-ea"/>
            </a:endParaRPr>
          </a:p>
          <a:p>
            <a:r>
              <a:rPr lang="en-US" altLang="en-US" b="1">
                <a:solidFill>
                  <a:srgbClr val="C00000"/>
                </a:solidFill>
                <a:latin typeface="Arial" panose="020B0604020202020204" pitchFamily="34" charset="0"/>
                <a:ea typeface="Asana Math" panose="02000603000000000000" charset="0"/>
                <a:cs typeface="Arial" panose="020B0604020202020204" pitchFamily="34" charset="0"/>
                <a:sym typeface="+mn-ea"/>
              </a:rPr>
              <a:t>（当前策略不是最终策略；保守起见避免大幅调整）</a:t>
            </a:r>
            <a:r>
              <a:rPr lang="en-US" altLang="en-US" b="1">
                <a:solidFill>
                  <a:srgbClr val="C00000"/>
                </a:solidFill>
                <a:latin typeface="Asana Math" panose="02000603000000000000" charset="0"/>
                <a:ea typeface="Asana Math" panose="02000603000000000000" charset="0"/>
                <a:sym typeface="+mn-ea"/>
              </a:rPr>
              <a:t> </a:t>
            </a:r>
            <a:endParaRPr lang="en-US" altLang="en-US" b="1">
              <a:solidFill>
                <a:srgbClr val="C00000"/>
              </a:solidFill>
              <a:latin typeface="Asana Math" panose="02000603000000000000" charset="0"/>
              <a:ea typeface="Asana Math" panose="02000603000000000000" charset="0"/>
              <a:sym typeface="+mn-ea"/>
            </a:endParaRPr>
          </a:p>
        </p:txBody>
      </p:sp>
      <p:cxnSp>
        <p:nvCxnSpPr>
          <p:cNvPr id="11" name="Straight Arrow Connector 10"/>
          <p:cNvCxnSpPr/>
          <p:nvPr/>
        </p:nvCxnSpPr>
        <p:spPr>
          <a:xfrm flipH="1" flipV="1">
            <a:off x="6016625" y="5389880"/>
            <a:ext cx="105410" cy="35687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a:t>Q-Learning</a:t>
            </a:r>
            <a:endParaRPr lang="en-US" altLang="zh-CN"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6" name="Picture 5"/>
          <p:cNvPicPr>
            <a:picLocks noChangeAspect="1"/>
          </p:cNvPicPr>
          <p:nvPr/>
        </p:nvPicPr>
        <p:blipFill>
          <a:blip r:embed="rId3"/>
          <a:stretch>
            <a:fillRect/>
          </a:stretch>
        </p:blipFill>
        <p:spPr>
          <a:xfrm>
            <a:off x="3272155" y="2454910"/>
            <a:ext cx="5870575" cy="2762885"/>
          </a:xfrm>
          <a:prstGeom prst="rect">
            <a:avLst/>
          </a:prstGeom>
        </p:spPr>
      </p:pic>
      <p:sp>
        <p:nvSpPr>
          <p:cNvPr id="7" name="Text Box 6"/>
          <p:cNvSpPr txBox="1"/>
          <p:nvPr/>
        </p:nvSpPr>
        <p:spPr>
          <a:xfrm>
            <a:off x="7014210" y="1365250"/>
            <a:ext cx="2849245" cy="460375"/>
          </a:xfrm>
          <a:prstGeom prst="rect">
            <a:avLst/>
          </a:prstGeom>
          <a:noFill/>
        </p:spPr>
        <p:txBody>
          <a:bodyPr wrap="none" rtlCol="0" anchor="t">
            <a:spAutoFit/>
          </a:bodyPr>
          <a:p>
            <a:r>
              <a:rPr lang="en-US" altLang="en-US" sz="2400" b="1">
                <a:latin typeface="Asana Math" panose="02000603000000000000" charset="0"/>
                <a:ea typeface="Asana Math" panose="02000603000000000000" charset="0"/>
                <a:sym typeface="+mn-ea"/>
              </a:rPr>
              <a:t>a = argmax </a:t>
            </a:r>
            <a:r>
              <a:rPr lang="en-US" altLang="en-US" sz="2400" b="1" baseline="-25000">
                <a:latin typeface="Asana Math" panose="02000603000000000000" charset="0"/>
                <a:ea typeface="Asana Math" panose="02000603000000000000" charset="0"/>
                <a:sym typeface="+mn-ea"/>
              </a:rPr>
              <a:t>a</a:t>
            </a:r>
            <a:r>
              <a:rPr lang="en-US" altLang="en-US" sz="2400" b="1">
                <a:latin typeface="Asana Math" panose="02000603000000000000" charset="0"/>
                <a:ea typeface="Asana Math" panose="02000603000000000000" charset="0"/>
                <a:sym typeface="+mn-ea"/>
              </a:rPr>
              <a:t> </a:t>
            </a:r>
            <a:r>
              <a:rPr lang="en-US" altLang="en-US" sz="2400" b="1">
                <a:sym typeface="+mn-ea"/>
              </a:rPr>
              <a:t>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(s,a)</a:t>
            </a:r>
            <a:endParaRPr lang="en-US" altLang="en-US" sz="2400" b="1">
              <a:latin typeface="Asana Math" panose="02000603000000000000" charset="0"/>
              <a:ea typeface="Asana Math" panose="02000603000000000000" charset="0"/>
              <a:sym typeface="+mn-ea"/>
            </a:endParaRPr>
          </a:p>
        </p:txBody>
      </p:sp>
      <p:sp>
        <p:nvSpPr>
          <p:cNvPr id="9" name="Text Box 8"/>
          <p:cNvSpPr txBox="1"/>
          <p:nvPr/>
        </p:nvSpPr>
        <p:spPr>
          <a:xfrm>
            <a:off x="2119630" y="5535295"/>
            <a:ext cx="7023100" cy="460375"/>
          </a:xfrm>
          <a:prstGeom prst="rect">
            <a:avLst/>
          </a:prstGeom>
          <a:noFill/>
        </p:spPr>
        <p:txBody>
          <a:bodyPr wrap="none" rtlCol="0" anchor="t">
            <a:spAutoFit/>
          </a:bodyPr>
          <a:p>
            <a:pPr marL="0" indent="0" latinLnBrk="1">
              <a:buNone/>
            </a:pPr>
            <a:r>
              <a:rPr lang="en-US" altLang="en-US" sz="2400" b="1">
                <a:sym typeface="+mn-ea"/>
              </a:rPr>
              <a:t>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(s,a) = </a:t>
            </a:r>
            <a:r>
              <a:rPr lang="en-US" altLang="en-US" sz="2400" b="1">
                <a:sym typeface="+mn-ea"/>
              </a:rPr>
              <a:t>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(s,a) +</a:t>
            </a:r>
            <a:r>
              <a:rPr lang="en-US" altLang="en-US" sz="2400" b="1">
                <a:latin typeface="Arial" panose="020B0604020202020204" pitchFamily="34" charset="0"/>
                <a:ea typeface="Asana Math" panose="02000603000000000000" charset="0"/>
                <a:cs typeface="Arial" panose="020B0604020202020204" pitchFamily="34" charset="0"/>
                <a:sym typeface="+mn-ea"/>
              </a:rPr>
              <a:t>α</a:t>
            </a:r>
            <a:r>
              <a:rPr lang="en-US" altLang="en-US" sz="2400" b="1">
                <a:latin typeface="Asana Math" panose="02000603000000000000" charset="0"/>
                <a:ea typeface="Asana Math" panose="02000603000000000000" charset="0"/>
                <a:sym typeface="+mn-ea"/>
              </a:rPr>
              <a:t> [ R + γ max </a:t>
            </a:r>
            <a:r>
              <a:rPr lang="en-US" altLang="en-US" sz="2400" b="1" baseline="-25000">
                <a:latin typeface="Asana Math" panose="02000603000000000000" charset="0"/>
                <a:ea typeface="Asana Math" panose="02000603000000000000" charset="0"/>
                <a:sym typeface="+mn-ea"/>
              </a:rPr>
              <a:t>a</a:t>
            </a:r>
            <a:r>
              <a:rPr lang="en-US" altLang="en-US" sz="2400" b="1">
                <a:latin typeface="Asana Math" panose="02000603000000000000" charset="0"/>
                <a:ea typeface="Asana Math" panose="02000603000000000000" charset="0"/>
                <a:sym typeface="+mn-ea"/>
              </a:rPr>
              <a:t> </a:t>
            </a:r>
            <a:r>
              <a:rPr lang="en-US" altLang="en-US" sz="2400" b="1">
                <a:sym typeface="+mn-ea"/>
              </a:rPr>
              <a:t>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(s',a) - q</a:t>
            </a:r>
            <a:r>
              <a:rPr lang="en-US" altLang="en-US" sz="2400" b="1" baseline="-25000">
                <a:latin typeface="Asana Math" panose="02000603000000000000" charset="0"/>
                <a:ea typeface="Asana Math" panose="02000603000000000000" charset="0"/>
                <a:sym typeface="+mn-ea"/>
              </a:rPr>
              <a:t>π</a:t>
            </a:r>
            <a:r>
              <a:rPr lang="en-US" altLang="en-US" sz="2400" b="1">
                <a:latin typeface="Asana Math" panose="02000603000000000000" charset="0"/>
                <a:ea typeface="Asana Math" panose="02000603000000000000" charset="0"/>
                <a:sym typeface="+mn-ea"/>
              </a:rPr>
              <a:t>(s, a) ]</a:t>
            </a:r>
            <a:endParaRPr lang="en-US" altLang="en-US" sz="2400" b="1">
              <a:latin typeface="Asana Math" panose="02000603000000000000" charset="0"/>
              <a:ea typeface="Asana Math" panose="02000603000000000000" charset="0"/>
              <a:sym typeface="+mn-ea"/>
            </a:endParaRPr>
          </a:p>
        </p:txBody>
      </p:sp>
      <p:cxnSp>
        <p:nvCxnSpPr>
          <p:cNvPr id="10" name="Straight Arrow Connector 9"/>
          <p:cNvCxnSpPr/>
          <p:nvPr/>
        </p:nvCxnSpPr>
        <p:spPr>
          <a:xfrm flipH="1">
            <a:off x="7057390" y="2082165"/>
            <a:ext cx="368935" cy="44704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787900" y="4919980"/>
            <a:ext cx="469265" cy="581025"/>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利用与探索——</a:t>
            </a:r>
            <a:r>
              <a:rPr lang="en-US" altLang="en-US" b="1">
                <a:latin typeface="Asana Math" panose="02000603000000000000" charset="0"/>
                <a:ea typeface="Asana Math" panose="02000603000000000000" charset="0"/>
              </a:rPr>
              <a:t>ε-贪心算法</a:t>
            </a:r>
            <a:endParaRPr lang="en-US" altLang="en-US" b="1">
              <a:latin typeface="Asana Math" panose="02000603000000000000" charset="0"/>
              <a:ea typeface="Asana Math" panose="02000603000000000000" charset="0"/>
            </a:endParaRPr>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5" name="Picture 4"/>
          <p:cNvPicPr>
            <a:picLocks noChangeAspect="1"/>
          </p:cNvPicPr>
          <p:nvPr/>
        </p:nvPicPr>
        <p:blipFill>
          <a:blip r:embed="rId3"/>
          <a:stretch>
            <a:fillRect/>
          </a:stretch>
        </p:blipFill>
        <p:spPr>
          <a:xfrm>
            <a:off x="838200" y="1578610"/>
            <a:ext cx="6718935" cy="4006215"/>
          </a:xfrm>
          <a:prstGeom prst="rect">
            <a:avLst/>
          </a:prstGeom>
        </p:spPr>
      </p:pic>
      <p:pic>
        <p:nvPicPr>
          <p:cNvPr id="6" name="Picture 5"/>
          <p:cNvPicPr>
            <a:picLocks noChangeAspect="1"/>
          </p:cNvPicPr>
          <p:nvPr/>
        </p:nvPicPr>
        <p:blipFill>
          <a:blip r:embed="rId4"/>
          <a:stretch>
            <a:fillRect/>
          </a:stretch>
        </p:blipFill>
        <p:spPr>
          <a:xfrm>
            <a:off x="1183640" y="2879725"/>
            <a:ext cx="9825355" cy="2705100"/>
          </a:xfrm>
          <a:prstGeom prst="rect">
            <a:avLst/>
          </a:prstGeom>
        </p:spPr>
      </p:pic>
      <p:pic>
        <p:nvPicPr>
          <p:cNvPr id="7" name="图片 1"/>
          <p:cNvPicPr>
            <a:picLocks noChangeAspect="1"/>
          </p:cNvPicPr>
          <p:nvPr/>
        </p:nvPicPr>
        <p:blipFill>
          <a:blip r:embed="rId5"/>
          <a:stretch>
            <a:fillRect/>
          </a:stretch>
        </p:blipFill>
        <p:spPr>
          <a:xfrm>
            <a:off x="7778115" y="1578610"/>
            <a:ext cx="2529840" cy="2872740"/>
          </a:xfrm>
          <a:prstGeom prst="rect">
            <a:avLst/>
          </a:prstGeom>
        </p:spPr>
      </p:pic>
      <p:sp>
        <p:nvSpPr>
          <p:cNvPr id="9" name="Text Box 8"/>
          <p:cNvSpPr txBox="1"/>
          <p:nvPr/>
        </p:nvSpPr>
        <p:spPr>
          <a:xfrm>
            <a:off x="7557135" y="4451350"/>
            <a:ext cx="3237230" cy="1198880"/>
          </a:xfrm>
          <a:prstGeom prst="rect">
            <a:avLst/>
          </a:prstGeom>
          <a:noFill/>
        </p:spPr>
        <p:txBody>
          <a:bodyPr wrap="none" rtlCol="0" anchor="t">
            <a:spAutoFit/>
          </a:bodyPr>
          <a:p>
            <a:pPr marL="0" indent="0" algn="ctr" latinLnBrk="1">
              <a:buNone/>
            </a:pPr>
            <a:r>
              <a:rPr lang="en-US" altLang="en-US" sz="2400" b="1">
                <a:sym typeface="+mn-ea"/>
              </a:rPr>
              <a:t>容易被一种策略“框住”</a:t>
            </a:r>
            <a:endParaRPr lang="en-US" altLang="en-US" sz="2400" b="1">
              <a:sym typeface="+mn-ea"/>
            </a:endParaRPr>
          </a:p>
          <a:p>
            <a:pPr marL="0" indent="0" algn="ctr" latinLnBrk="1">
              <a:buNone/>
            </a:pPr>
            <a:r>
              <a:rPr lang="en-US" altLang="en-US" sz="2400" b="1">
                <a:latin typeface="Asana Math" panose="02000603000000000000" charset="0"/>
                <a:ea typeface="Asana Math" panose="02000603000000000000" charset="0"/>
                <a:sym typeface="+mn-ea"/>
              </a:rPr>
              <a:t>陷入单一策略</a:t>
            </a:r>
            <a:endParaRPr lang="en-US" altLang="en-US" sz="2400" b="1">
              <a:latin typeface="Asana Math" panose="02000603000000000000" charset="0"/>
              <a:ea typeface="Asana Math" panose="02000603000000000000" charset="0"/>
              <a:sym typeface="+mn-ea"/>
            </a:endParaRPr>
          </a:p>
          <a:p>
            <a:pPr marL="0" indent="0" algn="ctr" latinLnBrk="1">
              <a:buNone/>
            </a:pPr>
            <a:r>
              <a:rPr lang="en-US" altLang="en-US" sz="2400" b="1">
                <a:latin typeface="Asana Math" panose="02000603000000000000" charset="0"/>
                <a:ea typeface="Asana Math" panose="02000603000000000000" charset="0"/>
                <a:sym typeface="+mn-ea"/>
              </a:rPr>
              <a:t>局部最优而非全局最优</a:t>
            </a:r>
            <a:endParaRPr lang="en-US" altLang="en-US" sz="2400" b="1">
              <a:latin typeface="Asana Math" panose="02000603000000000000" charset="0"/>
              <a:ea typeface="Asana Math" panose="02000603000000000000"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利用与探索——</a:t>
            </a:r>
            <a:r>
              <a:rPr lang="en-US" altLang="en-US" b="1">
                <a:latin typeface="Asana Math" panose="02000603000000000000" charset="0"/>
                <a:ea typeface="Asana Math" panose="02000603000000000000" charset="0"/>
              </a:rPr>
              <a:t>ε-贪心算法</a:t>
            </a:r>
            <a:endParaRPr lang="en-US" altLang="en-US" b="1">
              <a:latin typeface="Asana Math" panose="02000603000000000000" charset="0"/>
              <a:ea typeface="Asana Math" panose="02000603000000000000" charset="0"/>
            </a:endParaRPr>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5" name="Picture 4"/>
          <p:cNvPicPr>
            <a:picLocks noChangeAspect="1"/>
          </p:cNvPicPr>
          <p:nvPr/>
        </p:nvPicPr>
        <p:blipFill>
          <a:blip r:embed="rId3"/>
          <a:stretch>
            <a:fillRect/>
          </a:stretch>
        </p:blipFill>
        <p:spPr>
          <a:xfrm>
            <a:off x="838200" y="1578610"/>
            <a:ext cx="6718935" cy="4006215"/>
          </a:xfrm>
          <a:prstGeom prst="rect">
            <a:avLst/>
          </a:prstGeom>
        </p:spPr>
      </p:pic>
      <p:pic>
        <p:nvPicPr>
          <p:cNvPr id="6" name="Picture 5"/>
          <p:cNvPicPr>
            <a:picLocks noChangeAspect="1"/>
          </p:cNvPicPr>
          <p:nvPr/>
        </p:nvPicPr>
        <p:blipFill>
          <a:blip r:embed="rId4"/>
          <a:stretch>
            <a:fillRect/>
          </a:stretch>
        </p:blipFill>
        <p:spPr>
          <a:xfrm>
            <a:off x="1227455" y="4287520"/>
            <a:ext cx="9825355" cy="1297940"/>
          </a:xfrm>
          <a:prstGeom prst="rect">
            <a:avLst/>
          </a:prstGeom>
        </p:spPr>
      </p:pic>
      <p:pic>
        <p:nvPicPr>
          <p:cNvPr id="7" name="图片 1"/>
          <p:cNvPicPr>
            <a:picLocks noChangeAspect="1"/>
          </p:cNvPicPr>
          <p:nvPr/>
        </p:nvPicPr>
        <p:blipFill>
          <a:blip r:embed="rId5"/>
          <a:stretch>
            <a:fillRect/>
          </a:stretch>
        </p:blipFill>
        <p:spPr>
          <a:xfrm>
            <a:off x="7778115" y="1578610"/>
            <a:ext cx="2529840" cy="2872740"/>
          </a:xfrm>
          <a:prstGeom prst="rect">
            <a:avLst/>
          </a:prstGeom>
        </p:spPr>
      </p:pic>
      <p:sp>
        <p:nvSpPr>
          <p:cNvPr id="9" name="Text Box 8"/>
          <p:cNvSpPr txBox="1"/>
          <p:nvPr/>
        </p:nvSpPr>
        <p:spPr>
          <a:xfrm>
            <a:off x="8168005" y="4451350"/>
            <a:ext cx="2015490" cy="460375"/>
          </a:xfrm>
          <a:prstGeom prst="rect">
            <a:avLst/>
          </a:prstGeom>
          <a:noFill/>
        </p:spPr>
        <p:txBody>
          <a:bodyPr wrap="none" rtlCol="0" anchor="t">
            <a:spAutoFit/>
          </a:bodyPr>
          <a:p>
            <a:pPr marL="0" indent="0" algn="ctr" latinLnBrk="1">
              <a:buNone/>
            </a:pPr>
            <a:r>
              <a:rPr lang="en-US" altLang="en-US" sz="2400" b="1">
                <a:sym typeface="+mn-ea"/>
              </a:rPr>
              <a:t>引入探索机制</a:t>
            </a:r>
            <a:endParaRPr lang="en-US" altLang="en-US" sz="2400" b="1">
              <a:latin typeface="Asana Math" panose="02000603000000000000" charset="0"/>
              <a:ea typeface="Asana Math" panose="02000603000000000000"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利用与探索——</a:t>
            </a:r>
            <a:r>
              <a:rPr lang="en-US" altLang="en-US" b="1">
                <a:latin typeface="Asana Math" panose="02000603000000000000" charset="0"/>
                <a:ea typeface="Asana Math" panose="02000603000000000000" charset="0"/>
              </a:rPr>
              <a:t>ε-贪心算法</a:t>
            </a:r>
            <a:endParaRPr lang="en-US" altLang="en-US" b="1">
              <a:latin typeface="Asana Math" panose="02000603000000000000" charset="0"/>
              <a:ea typeface="Asana Math" panose="02000603000000000000" charset="0"/>
            </a:endParaRPr>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5" name="Picture 4"/>
          <p:cNvPicPr>
            <a:picLocks noChangeAspect="1"/>
          </p:cNvPicPr>
          <p:nvPr/>
        </p:nvPicPr>
        <p:blipFill>
          <a:blip r:embed="rId3"/>
          <a:stretch>
            <a:fillRect/>
          </a:stretch>
        </p:blipFill>
        <p:spPr>
          <a:xfrm>
            <a:off x="838200" y="1578610"/>
            <a:ext cx="6718935" cy="4006215"/>
          </a:xfrm>
          <a:prstGeom prst="rect">
            <a:avLst/>
          </a:prstGeom>
        </p:spPr>
      </p:pic>
      <p:sp>
        <p:nvSpPr>
          <p:cNvPr id="14" name="Rounded Rectangle 13"/>
          <p:cNvSpPr/>
          <p:nvPr/>
        </p:nvSpPr>
        <p:spPr>
          <a:xfrm>
            <a:off x="3820795" y="5060950"/>
            <a:ext cx="3564255" cy="30353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C00000"/>
              </a:solidFill>
            </a:endParaRPr>
          </a:p>
        </p:txBody>
      </p:sp>
      <p:cxnSp>
        <p:nvCxnSpPr>
          <p:cNvPr id="15" name="Straight Arrow Connector 14"/>
          <p:cNvCxnSpPr>
            <a:stCxn id="16" idx="1"/>
          </p:cNvCxnSpPr>
          <p:nvPr/>
        </p:nvCxnSpPr>
        <p:spPr>
          <a:xfrm flipH="1" flipV="1">
            <a:off x="7439025" y="5364480"/>
            <a:ext cx="1148715" cy="45085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8587740" y="5584825"/>
            <a:ext cx="2626360" cy="460375"/>
          </a:xfrm>
          <a:prstGeom prst="rect">
            <a:avLst/>
          </a:prstGeom>
          <a:noFill/>
        </p:spPr>
        <p:txBody>
          <a:bodyPr wrap="none" rtlCol="0" anchor="t">
            <a:spAutoFit/>
          </a:bodyPr>
          <a:p>
            <a:r>
              <a:rPr lang="en-US" altLang="en-US" sz="2400" b="1">
                <a:solidFill>
                  <a:srgbClr val="C00000"/>
                </a:solidFill>
                <a:latin typeface="Asana Math" panose="02000603000000000000" charset="0"/>
                <a:ea typeface="Asana Math" panose="02000603000000000000" charset="0"/>
                <a:sym typeface="+mn-ea"/>
              </a:rPr>
              <a:t>随机探索未知世界</a:t>
            </a:r>
            <a:endParaRPr lang="en-US" altLang="en-US" sz="2400" b="1">
              <a:solidFill>
                <a:srgbClr val="C00000"/>
              </a:solidFill>
              <a:latin typeface="Asana Math" panose="02000603000000000000" charset="0"/>
              <a:ea typeface="Asana Math" panose="02000603000000000000" charset="0"/>
              <a:sym typeface="+mn-ea"/>
            </a:endParaRPr>
          </a:p>
        </p:txBody>
      </p:sp>
      <p:cxnSp>
        <p:nvCxnSpPr>
          <p:cNvPr id="17" name="Straight Arrow Connector 16"/>
          <p:cNvCxnSpPr/>
          <p:nvPr/>
        </p:nvCxnSpPr>
        <p:spPr>
          <a:xfrm flipH="1" flipV="1">
            <a:off x="7432040" y="4954270"/>
            <a:ext cx="1051560" cy="53975"/>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8587740" y="4805045"/>
            <a:ext cx="2626360" cy="460375"/>
          </a:xfrm>
          <a:prstGeom prst="rect">
            <a:avLst/>
          </a:prstGeom>
          <a:noFill/>
        </p:spPr>
        <p:txBody>
          <a:bodyPr wrap="none" rtlCol="0" anchor="t">
            <a:spAutoFit/>
          </a:bodyPr>
          <a:p>
            <a:r>
              <a:rPr lang="en-US" altLang="en-US" sz="2400" b="1">
                <a:latin typeface="Asana Math" panose="02000603000000000000" charset="0"/>
                <a:ea typeface="Asana Math" panose="02000603000000000000" charset="0"/>
                <a:sym typeface="+mn-ea"/>
              </a:rPr>
              <a:t>充分利用现有策略</a:t>
            </a:r>
            <a:endParaRPr lang="en-US" altLang="en-US" sz="2400" b="1">
              <a:latin typeface="Asana Math" panose="02000603000000000000" charset="0"/>
              <a:ea typeface="Asana Math" panose="02000603000000000000" charset="0"/>
              <a:sym typeface="+mn-ea"/>
            </a:endParaRPr>
          </a:p>
        </p:txBody>
      </p:sp>
      <p:pic>
        <p:nvPicPr>
          <p:cNvPr id="7" name="图片 1"/>
          <p:cNvPicPr>
            <a:picLocks noChangeAspect="1"/>
          </p:cNvPicPr>
          <p:nvPr/>
        </p:nvPicPr>
        <p:blipFill>
          <a:blip r:embed="rId4"/>
          <a:stretch>
            <a:fillRect/>
          </a:stretch>
        </p:blipFill>
        <p:spPr>
          <a:xfrm>
            <a:off x="7778115" y="1578610"/>
            <a:ext cx="2529840" cy="2872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4" grpId="0" bldLvl="0" animBg="1"/>
      <p:bldP spid="16" grpId="0"/>
      <p:bldP spid="14" grpId="1" animBg="1"/>
      <p:bldP spid="1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latin typeface="Asana Math" panose="02000603000000000000" charset="0"/>
                <a:ea typeface="Asana Math" panose="02000603000000000000" charset="0"/>
              </a:rPr>
              <a:t>引入随机性是神操作</a:t>
            </a:r>
            <a:endParaRPr lang="en-US" altLang="en-US" b="1">
              <a:latin typeface="Asana Math" panose="02000603000000000000" charset="0"/>
              <a:ea typeface="Asana Math" panose="02000603000000000000" charset="0"/>
            </a:endParaRPr>
          </a:p>
        </p:txBody>
      </p:sp>
      <p:sp>
        <p:nvSpPr>
          <p:cNvPr id="6" name="Content Placeholder 5"/>
          <p:cNvSpPr/>
          <p:nvPr>
            <p:ph idx="1"/>
          </p:nvPr>
        </p:nvSpPr>
        <p:spPr/>
        <p:txBody>
          <a:bodyPr/>
          <a:p>
            <a:r>
              <a:rPr lang="en-US" altLang="en-US"/>
              <a:t>随机森林</a:t>
            </a:r>
            <a:endParaRPr lang="en-US" altLang="en-US"/>
          </a:p>
          <a:p>
            <a:endParaRPr lang="en-US" altLang="en-US"/>
          </a:p>
          <a:p>
            <a:r>
              <a:rPr lang="en-US" altLang="en-US"/>
              <a:t>神经网络 Dropout</a:t>
            </a:r>
            <a:endParaRPr lang="en-US" altLang="en-US"/>
          </a:p>
          <a:p>
            <a:endParaRPr lang="en-US" altLang="en-US"/>
          </a:p>
          <a:p>
            <a:r>
              <a:rPr lang="en-US" altLang="en-US"/>
              <a:t>生物体基因变异</a:t>
            </a:r>
            <a:endParaRPr lang="en-US" altLang="en-US"/>
          </a:p>
          <a:p>
            <a:endParaRPr lang="en-US" altLang="en-US"/>
          </a:p>
          <a:p>
            <a:endParaRPr lang="en-US" altLang="en-US"/>
          </a:p>
          <a:p>
            <a:pPr marL="0" indent="0">
              <a:buNone/>
            </a:pPr>
            <a:r>
              <a:rPr lang="en-US" altLang="en-US" b="1"/>
              <a:t>适当引入随机性是有益的。</a:t>
            </a:r>
            <a:endParaRPr lang="en-US" altLang="en-US" b="1"/>
          </a:p>
          <a:p>
            <a:endParaRPr lang="en-US" altLang="en-US"/>
          </a:p>
          <a:p>
            <a:endParaRPr lang="en-US" altLang="en-US"/>
          </a:p>
        </p:txBody>
      </p:sp>
      <p:pic>
        <p:nvPicPr>
          <p:cNvPr id="8" name="Picture 7"/>
          <p:cNvPicPr>
            <a:picLocks noChangeAspect="1"/>
          </p:cNvPicPr>
          <p:nvPr/>
        </p:nvPicPr>
        <p:blipFill>
          <a:blip r:embed="rId1"/>
          <a:stretch>
            <a:fillRect/>
          </a:stretch>
        </p:blipFill>
        <p:spPr>
          <a:xfrm>
            <a:off x="6985000" y="1691005"/>
            <a:ext cx="3215640" cy="321564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1608455" y="742315"/>
            <a:ext cx="9160510" cy="5767070"/>
          </a:xfrm>
        </p:spPr>
        <p:txBody>
          <a:bodyPr>
            <a:noAutofit/>
          </a:bodyPr>
          <a:lstStyle/>
          <a:p>
            <a:pPr>
              <a:lnSpc>
                <a:spcPct val="150000"/>
              </a:lnSpc>
            </a:pP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br>
              <a:rPr lang="zh-CN" altLang="en-US" sz="3200" b="1" dirty="0" smtClean="0">
                <a:solidFill>
                  <a:srgbClr val="FF0000"/>
                </a:solidFill>
                <a:effectLst>
                  <a:outerShdw blurRad="38100" dist="19050" dir="2700000" algn="tl" rotWithShape="0">
                    <a:schemeClr val="dk1">
                      <a:alpha val="40000"/>
                    </a:schemeClr>
                  </a:outerShdw>
                </a:effectLst>
              </a:rPr>
            </a:br>
            <a:br>
              <a:rPr lang="zh-CN" altLang="en-US" sz="3200" b="1" dirty="0" smtClean="0">
                <a:solidFill>
                  <a:schemeClr val="tx1"/>
                </a:solidFill>
                <a:effectLst>
                  <a:outerShdw blurRad="38100" dist="19050" dir="2700000" algn="tl" rotWithShape="0">
                    <a:schemeClr val="dk1">
                      <a:alpha val="40000"/>
                    </a:schemeClr>
                  </a:outerShdw>
                </a:effectLst>
              </a:rPr>
            </a:br>
            <a:r>
              <a:rPr lang="en-US" altLang="en-US" sz="3200" b="1" dirty="0" smtClean="0">
                <a:solidFill>
                  <a:schemeClr val="tx1"/>
                </a:solidFill>
                <a:effectLst>
                  <a:outerShdw blurRad="38100" dist="19050" dir="2700000" algn="tl" rotWithShape="0">
                    <a:schemeClr val="dk1">
                      <a:alpha val="40000"/>
                    </a:schemeClr>
                  </a:outerShdw>
                </a:effectLst>
              </a:rPr>
              <a:t>早期的</a:t>
            </a:r>
            <a:r>
              <a:rPr lang="en-US" altLang="zh-CN" sz="3200" b="1" dirty="0" smtClean="0">
                <a:solidFill>
                  <a:schemeClr val="tx1"/>
                </a:solidFill>
                <a:effectLst>
                  <a:outerShdw blurRad="38100" dist="19050" dir="2700000" algn="tl" rotWithShape="0">
                    <a:schemeClr val="dk1">
                      <a:alpha val="40000"/>
                    </a:schemeClr>
                  </a:outerShdw>
                </a:effectLst>
              </a:rPr>
              <a:t> Q-Learning 算法</a:t>
            </a:r>
            <a:r>
              <a:rPr lang="en-US" altLang="en-US" sz="3200" b="1" dirty="0" smtClean="0">
                <a:solidFill>
                  <a:schemeClr val="tx1"/>
                </a:solidFill>
                <a:effectLst>
                  <a:outerShdw blurRad="38100" dist="19050" dir="2700000" algn="tl" rotWithShape="0">
                    <a:schemeClr val="dk1">
                      <a:alpha val="40000"/>
                    </a:schemeClr>
                  </a:outerShdw>
                </a:effectLst>
              </a:rPr>
              <a:t>用矩阵描述q函数</a:t>
            </a:r>
            <a:br>
              <a:rPr lang="en-US" altLang="zh-CN" sz="3200" b="1" dirty="0" smtClean="0">
                <a:solidFill>
                  <a:schemeClr val="tx1"/>
                </a:solidFill>
                <a:effectLst>
                  <a:outerShdw blurRad="38100" dist="19050" dir="2700000" algn="tl" rotWithShape="0">
                    <a:schemeClr val="dk1">
                      <a:alpha val="40000"/>
                    </a:schemeClr>
                  </a:outerShdw>
                </a:effectLst>
              </a:rPr>
            </a:br>
            <a:br>
              <a:rPr lang="en-US" altLang="zh-CN" sz="3200" b="1" dirty="0" smtClean="0">
                <a:solidFill>
                  <a:schemeClr val="tx1"/>
                </a:solidFill>
                <a:effectLst>
                  <a:outerShdw blurRad="38100" dist="19050" dir="2700000" algn="tl" rotWithShape="0">
                    <a:schemeClr val="dk1">
                      <a:alpha val="40000"/>
                    </a:schemeClr>
                  </a:outerShdw>
                </a:effectLst>
              </a:rPr>
            </a:br>
            <a:endParaRPr lang="zh-CN" altLang="en-US" sz="3200"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5015230" y="941070"/>
            <a:ext cx="2529840" cy="2872740"/>
          </a:xfrm>
          <a:prstGeom prst="rect">
            <a:avLst/>
          </a:prstGeom>
        </p:spPr>
      </p:pic>
      <p:pic>
        <p:nvPicPr>
          <p:cNvPr id="3" name="Picture 2"/>
          <p:cNvPicPr>
            <a:picLocks noChangeAspect="1"/>
          </p:cNvPicPr>
          <p:nvPr/>
        </p:nvPicPr>
        <p:blipFill>
          <a:blip r:embed="rId2"/>
          <a:stretch>
            <a:fillRect/>
          </a:stretch>
        </p:blipFill>
        <p:spPr>
          <a:xfrm>
            <a:off x="8431530" y="619760"/>
            <a:ext cx="3404870" cy="29654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918845" y="742315"/>
            <a:ext cx="10387330" cy="5767070"/>
          </a:xfrm>
        </p:spPr>
        <p:txBody>
          <a:bodyPr>
            <a:noAutofit/>
          </a:bodyPr>
          <a:lstStyle/>
          <a:p>
            <a:pPr>
              <a:lnSpc>
                <a:spcPct val="150000"/>
              </a:lnSpc>
            </a:pPr>
            <a:br>
              <a:rPr lang="zh-CN" altLang="en-US" sz="2800" b="1" dirty="0" smtClean="0">
                <a:solidFill>
                  <a:schemeClr val="tx1"/>
                </a:solidFill>
                <a:effectLst>
                  <a:outerShdw blurRad="38100" dist="19050" dir="2700000" algn="tl" rotWithShape="0">
                    <a:schemeClr val="dk1">
                      <a:alpha val="40000"/>
                    </a:schemeClr>
                  </a:outerShdw>
                </a:effectLst>
              </a:rPr>
            </a:br>
            <a:br>
              <a:rPr lang="zh-CN" altLang="en-US" sz="2800" b="1" dirty="0" smtClean="0">
                <a:solidFill>
                  <a:schemeClr val="tx1"/>
                </a:solidFill>
                <a:effectLst>
                  <a:outerShdw blurRad="38100" dist="19050" dir="2700000" algn="tl" rotWithShape="0">
                    <a:schemeClr val="dk1">
                      <a:alpha val="40000"/>
                    </a:schemeClr>
                  </a:outerShdw>
                </a:effectLst>
              </a:rPr>
            </a:br>
            <a:br>
              <a:rPr lang="zh-CN" altLang="en-US" sz="2800" b="1" dirty="0" smtClean="0">
                <a:solidFill>
                  <a:schemeClr val="tx1"/>
                </a:solidFill>
                <a:effectLst>
                  <a:outerShdw blurRad="38100" dist="19050" dir="2700000" algn="tl" rotWithShape="0">
                    <a:schemeClr val="dk1">
                      <a:alpha val="40000"/>
                    </a:schemeClr>
                  </a:outerShdw>
                </a:effectLst>
              </a:rPr>
            </a:br>
            <a:br>
              <a:rPr lang="zh-CN" altLang="en-US" sz="2800" b="1" dirty="0" smtClean="0">
                <a:solidFill>
                  <a:schemeClr val="tx1"/>
                </a:solidFill>
                <a:effectLst>
                  <a:outerShdw blurRad="38100" dist="19050" dir="2700000" algn="tl" rotWithShape="0">
                    <a:schemeClr val="dk1">
                      <a:alpha val="40000"/>
                    </a:schemeClr>
                  </a:outerShdw>
                </a:effectLst>
              </a:rPr>
            </a:br>
            <a:br>
              <a:rPr lang="zh-CN" altLang="en-US" sz="2800" b="1" dirty="0" smtClean="0">
                <a:solidFill>
                  <a:schemeClr val="tx1"/>
                </a:solidFill>
                <a:effectLst>
                  <a:outerShdw blurRad="38100" dist="19050" dir="2700000" algn="tl" rotWithShape="0">
                    <a:schemeClr val="dk1">
                      <a:alpha val="40000"/>
                    </a:schemeClr>
                  </a:outerShdw>
                </a:effectLst>
              </a:rPr>
            </a:br>
            <a:br>
              <a:rPr lang="zh-CN" altLang="en-US" sz="2800" b="1" dirty="0" smtClean="0">
                <a:solidFill>
                  <a:schemeClr val="tx1"/>
                </a:solidFill>
                <a:effectLst>
                  <a:outerShdw blurRad="38100" dist="19050" dir="2700000" algn="tl" rotWithShape="0">
                    <a:schemeClr val="dk1">
                      <a:alpha val="40000"/>
                    </a:schemeClr>
                  </a:outerShdw>
                </a:effectLst>
              </a:rPr>
            </a:br>
            <a:br>
              <a:rPr lang="zh-CN" altLang="en-US" sz="2800" b="1" dirty="0" smtClean="0">
                <a:solidFill>
                  <a:schemeClr val="tx1"/>
                </a:solidFill>
                <a:effectLst>
                  <a:outerShdw blurRad="38100" dist="19050" dir="2700000" algn="tl" rotWithShape="0">
                    <a:schemeClr val="dk1">
                      <a:alpha val="40000"/>
                    </a:schemeClr>
                  </a:outerShdw>
                </a:effectLst>
              </a:rPr>
            </a:br>
            <a:br>
              <a:rPr lang="zh-CN" altLang="en-US" sz="2800" b="1" dirty="0" smtClean="0">
                <a:solidFill>
                  <a:schemeClr val="tx1"/>
                </a:solidFill>
                <a:effectLst>
                  <a:outerShdw blurRad="38100" dist="19050" dir="2700000" algn="tl" rotWithShape="0">
                    <a:schemeClr val="dk1">
                      <a:alpha val="40000"/>
                    </a:schemeClr>
                  </a:outerShdw>
                </a:effectLst>
              </a:rPr>
            </a:br>
            <a:br>
              <a:rPr lang="zh-CN" altLang="en-US" sz="2800" b="1" dirty="0" smtClean="0">
                <a:solidFill>
                  <a:schemeClr val="tx1"/>
                </a:solidFill>
                <a:effectLst>
                  <a:outerShdw blurRad="38100" dist="19050" dir="2700000" algn="tl" rotWithShape="0">
                    <a:schemeClr val="dk1">
                      <a:alpha val="40000"/>
                    </a:schemeClr>
                  </a:outerShdw>
                </a:effectLst>
              </a:rPr>
            </a:br>
            <a:br>
              <a:rPr lang="zh-CN" altLang="en-US" sz="2800" b="1" dirty="0" smtClean="0">
                <a:solidFill>
                  <a:schemeClr val="tx1"/>
                </a:solidFill>
                <a:effectLst>
                  <a:outerShdw blurRad="38100" dist="19050" dir="2700000" algn="tl" rotWithShape="0">
                    <a:schemeClr val="dk1">
                      <a:alpha val="40000"/>
                    </a:schemeClr>
                  </a:outerShdw>
                </a:effectLst>
              </a:rPr>
            </a:br>
            <a:br>
              <a:rPr lang="zh-CN" altLang="en-US" sz="2800" b="1" dirty="0" smtClean="0">
                <a:solidFill>
                  <a:schemeClr val="tx1"/>
                </a:solidFill>
                <a:effectLst>
                  <a:outerShdw blurRad="38100" dist="19050" dir="2700000" algn="tl" rotWithShape="0">
                    <a:schemeClr val="dk1">
                      <a:alpha val="40000"/>
                    </a:schemeClr>
                  </a:outerShdw>
                </a:effectLst>
              </a:rPr>
            </a:br>
            <a:br>
              <a:rPr lang="zh-CN" altLang="en-US" sz="2800" b="1" dirty="0" smtClean="0">
                <a:solidFill>
                  <a:srgbClr val="FF0000"/>
                </a:solidFill>
                <a:effectLst>
                  <a:outerShdw blurRad="38100" dist="19050" dir="2700000" algn="tl" rotWithShape="0">
                    <a:schemeClr val="dk1">
                      <a:alpha val="40000"/>
                    </a:schemeClr>
                  </a:outerShdw>
                </a:effectLst>
              </a:rPr>
            </a:br>
            <a:br>
              <a:rPr lang="zh-CN" altLang="en-US" sz="2800" b="1" dirty="0" smtClean="0">
                <a:solidFill>
                  <a:schemeClr val="tx1"/>
                </a:solidFill>
                <a:effectLst>
                  <a:outerShdw blurRad="38100" dist="19050" dir="2700000" algn="tl" rotWithShape="0">
                    <a:schemeClr val="dk1">
                      <a:alpha val="40000"/>
                    </a:schemeClr>
                  </a:outerShdw>
                </a:effectLst>
              </a:rPr>
            </a:br>
            <a:r>
              <a:rPr lang="en-US" altLang="en-US" sz="2800" b="1" dirty="0" smtClean="0">
                <a:solidFill>
                  <a:schemeClr val="tx1"/>
                </a:solidFill>
                <a:effectLst>
                  <a:outerShdw blurRad="38100" dist="19050" dir="2700000" algn="tl" rotWithShape="0">
                    <a:schemeClr val="dk1">
                      <a:alpha val="40000"/>
                    </a:schemeClr>
                  </a:outerShdw>
                </a:effectLst>
              </a:rPr>
              <a:t>对围棋、星际争霸这样复杂的场景，需要 10</a:t>
            </a:r>
            <a:r>
              <a:rPr lang="en-US" altLang="en-US" sz="2800" b="1" baseline="30000" dirty="0" smtClean="0">
                <a:solidFill>
                  <a:schemeClr val="tx1"/>
                </a:solidFill>
                <a:effectLst>
                  <a:outerShdw blurRad="38100" dist="19050" dir="2700000" algn="tl" rotWithShape="0">
                    <a:schemeClr val="dk1">
                      <a:alpha val="40000"/>
                    </a:schemeClr>
                  </a:outerShdw>
                </a:effectLst>
              </a:rPr>
              <a:t>几百次方</a:t>
            </a:r>
            <a:r>
              <a:rPr lang="en-US" altLang="en-US" sz="2800" b="1" dirty="0" smtClean="0">
                <a:effectLst>
                  <a:outerShdw blurRad="38100" dist="19050" dir="2700000" algn="tl" rotWithShape="0">
                    <a:schemeClr val="dk1">
                      <a:alpha val="40000"/>
                    </a:schemeClr>
                  </a:outerShdw>
                </a:effectLst>
                <a:sym typeface="+mn-ea"/>
              </a:rPr>
              <a:t>大小</a:t>
            </a:r>
            <a:r>
              <a:rPr lang="en-US" altLang="en-US" sz="2800" b="1" dirty="0" smtClean="0">
                <a:solidFill>
                  <a:schemeClr val="tx1"/>
                </a:solidFill>
                <a:effectLst>
                  <a:outerShdw blurRad="38100" dist="19050" dir="2700000" algn="tl" rotWithShape="0">
                    <a:schemeClr val="dk1">
                      <a:alpha val="40000"/>
                    </a:schemeClr>
                  </a:outerShdw>
                </a:effectLst>
              </a:rPr>
              <a:t>矩阵...</a:t>
            </a:r>
            <a:br>
              <a:rPr lang="en-US" altLang="en-US" sz="2800" b="1" dirty="0" smtClean="0">
                <a:solidFill>
                  <a:schemeClr val="tx1"/>
                </a:solidFill>
                <a:effectLst>
                  <a:outerShdw blurRad="38100" dist="19050" dir="2700000" algn="tl" rotWithShape="0">
                    <a:schemeClr val="dk1">
                      <a:alpha val="40000"/>
                    </a:schemeClr>
                  </a:outerShdw>
                </a:effectLst>
              </a:rPr>
            </a:br>
            <a:r>
              <a:rPr lang="en-US" altLang="en-US" sz="2800" b="1" dirty="0" smtClean="0">
                <a:solidFill>
                  <a:schemeClr val="tx1"/>
                </a:solidFill>
                <a:effectLst>
                  <a:outerShdw blurRad="38100" dist="19050" dir="2700000" algn="tl" rotWithShape="0">
                    <a:schemeClr val="dk1">
                      <a:alpha val="40000"/>
                    </a:schemeClr>
                  </a:outerShdw>
                </a:effectLst>
              </a:rPr>
              <a:t>故</a:t>
            </a:r>
            <a:r>
              <a:rPr lang="en-US" altLang="en-US" sz="2800" b="1" dirty="0" smtClean="0">
                <a:solidFill>
                  <a:srgbClr val="FF0000"/>
                </a:solidFill>
                <a:effectLst>
                  <a:outerShdw blurRad="38100" dist="19050" dir="2700000" algn="tl" rotWithShape="0">
                    <a:schemeClr val="dk1">
                      <a:alpha val="40000"/>
                    </a:schemeClr>
                  </a:outerShdw>
                </a:effectLst>
              </a:rPr>
              <a:t>采用深度神经网络拟合q函数</a:t>
            </a:r>
            <a:br>
              <a:rPr lang="en-US" altLang="zh-CN" sz="2800" b="1" dirty="0" smtClean="0">
                <a:solidFill>
                  <a:srgbClr val="FF0000"/>
                </a:solidFill>
                <a:effectLst>
                  <a:outerShdw blurRad="38100" dist="19050" dir="2700000" algn="tl" rotWithShape="0">
                    <a:schemeClr val="dk1">
                      <a:alpha val="40000"/>
                    </a:schemeClr>
                  </a:outerShdw>
                </a:effectLst>
              </a:rPr>
            </a:br>
            <a:endParaRPr lang="en-US" altLang="zh-CN" sz="2800" b="1" dirty="0" smtClean="0">
              <a:solidFill>
                <a:srgbClr val="FF0000"/>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1"/>
          <a:stretch>
            <a:fillRect/>
          </a:stretch>
        </p:blipFill>
        <p:spPr>
          <a:xfrm>
            <a:off x="4748530" y="1463675"/>
            <a:ext cx="2694305" cy="2242185"/>
          </a:xfrm>
          <a:prstGeom prst="rect">
            <a:avLst/>
          </a:prstGeom>
        </p:spPr>
      </p:pic>
    </p:spTree>
  </p:cSld>
  <p:clrMapOvr>
    <a:masterClrMapping/>
  </p:clrMapOvr>
  <p:timing>
    <p:tnLst>
      <p:par>
        <p:cTn id="1" dur="indefinite" restart="never" nodeType="tmRoot"/>
      </p:par>
    </p:tnLst>
    <p:bldLst>
      <p:bldP spid="3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latin typeface="Asana Math" panose="02000603000000000000" charset="0"/>
                <a:ea typeface="Asana Math" panose="02000603000000000000" charset="0"/>
                <a:sym typeface="+mn-ea"/>
              </a:rPr>
              <a:t>回忆Q-learning...</a:t>
            </a:r>
            <a:endParaRPr lang="en-US" altLang="en-US" b="1">
              <a:latin typeface="Asana Math" panose="02000603000000000000" charset="0"/>
              <a:ea typeface="Asana Math" panose="02000603000000000000" charset="0"/>
            </a:endParaRPr>
          </a:p>
        </p:txBody>
      </p:sp>
      <p:pic>
        <p:nvPicPr>
          <p:cNvPr id="3" name="Picture 2"/>
          <p:cNvPicPr>
            <a:picLocks noChangeAspect="1"/>
          </p:cNvPicPr>
          <p:nvPr/>
        </p:nvPicPr>
        <p:blipFill>
          <a:blip r:embed="rId1"/>
          <a:stretch>
            <a:fillRect/>
          </a:stretch>
        </p:blipFill>
        <p:spPr>
          <a:xfrm>
            <a:off x="64135" y="2401570"/>
            <a:ext cx="6570980" cy="3322955"/>
          </a:xfrm>
          <a:prstGeom prst="rect">
            <a:avLst/>
          </a:prstGeom>
        </p:spPr>
      </p:pic>
      <p:sp>
        <p:nvSpPr>
          <p:cNvPr id="14" name="Rounded Rectangle 13"/>
          <p:cNvSpPr/>
          <p:nvPr/>
        </p:nvSpPr>
        <p:spPr>
          <a:xfrm>
            <a:off x="765175" y="3803015"/>
            <a:ext cx="2238375" cy="25908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C00000"/>
              </a:solidFill>
            </a:endParaRPr>
          </a:p>
        </p:txBody>
      </p:sp>
      <p:cxnSp>
        <p:nvCxnSpPr>
          <p:cNvPr id="15" name="Straight Arrow Connector 14"/>
          <p:cNvCxnSpPr/>
          <p:nvPr/>
        </p:nvCxnSpPr>
        <p:spPr>
          <a:xfrm flipH="1">
            <a:off x="3003550" y="2421890"/>
            <a:ext cx="2353310" cy="130619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4702810" y="1117600"/>
            <a:ext cx="4814570" cy="1147445"/>
            <a:chOff x="8216" y="896"/>
            <a:chExt cx="7582" cy="1807"/>
          </a:xfrm>
        </p:grpSpPr>
        <p:sp>
          <p:nvSpPr>
            <p:cNvPr id="16" name="Text Box 15"/>
            <p:cNvSpPr txBox="1"/>
            <p:nvPr/>
          </p:nvSpPr>
          <p:spPr>
            <a:xfrm>
              <a:off x="8216" y="2173"/>
              <a:ext cx="6408" cy="531"/>
            </a:xfrm>
            <a:prstGeom prst="rect">
              <a:avLst/>
            </a:prstGeom>
            <a:noFill/>
            <a:ln w="28575" cmpd="sng">
              <a:solidFill>
                <a:srgbClr val="C00000"/>
              </a:solidFill>
              <a:prstDash val="solid"/>
            </a:ln>
          </p:spPr>
          <p:txBody>
            <a:bodyPr wrap="square" rtlCol="0" anchor="t">
              <a:spAutoFit/>
            </a:bodyPr>
            <a:p>
              <a:r>
                <a:rPr lang="en-US" altLang="en-US" sz="1600" b="1">
                  <a:solidFill>
                    <a:srgbClr val="C00000"/>
                  </a:solidFill>
                  <a:latin typeface="Asana Math" panose="02000603000000000000" charset="0"/>
                  <a:ea typeface="Asana Math" panose="02000603000000000000" charset="0"/>
                  <a:sym typeface="+mn-ea"/>
                </a:rPr>
                <a:t>引入了探索机制的采样</a:t>
              </a:r>
              <a:endParaRPr lang="en-US" altLang="en-US" sz="1600" b="1">
                <a:solidFill>
                  <a:srgbClr val="C00000"/>
                </a:solidFill>
                <a:latin typeface="Asana Math" panose="02000603000000000000" charset="0"/>
                <a:ea typeface="Asana Math" panose="02000603000000000000" charset="0"/>
                <a:sym typeface="+mn-ea"/>
              </a:endParaRPr>
            </a:p>
          </p:txBody>
        </p:sp>
        <p:pic>
          <p:nvPicPr>
            <p:cNvPr id="5" name="Picture 4"/>
            <p:cNvPicPr>
              <a:picLocks noChangeAspect="1"/>
            </p:cNvPicPr>
            <p:nvPr/>
          </p:nvPicPr>
          <p:blipFill>
            <a:blip r:embed="rId2"/>
            <a:stretch>
              <a:fillRect/>
            </a:stretch>
          </p:blipFill>
          <p:spPr>
            <a:xfrm>
              <a:off x="8216" y="896"/>
              <a:ext cx="7583" cy="1277"/>
            </a:xfrm>
            <a:prstGeom prst="rect">
              <a:avLst/>
            </a:prstGeom>
            <a:ln w="28575" cmpd="sng">
              <a:solidFill>
                <a:srgbClr val="C00000"/>
              </a:solidFill>
              <a:prstDash val="solid"/>
            </a:ln>
          </p:spPr>
        </p:pic>
      </p:grpSp>
      <p:sp>
        <p:nvSpPr>
          <p:cNvPr id="9" name="Text Box 8"/>
          <p:cNvSpPr txBox="1"/>
          <p:nvPr/>
        </p:nvSpPr>
        <p:spPr>
          <a:xfrm>
            <a:off x="8063230" y="2880995"/>
            <a:ext cx="3529330" cy="922020"/>
          </a:xfrm>
          <a:prstGeom prst="rect">
            <a:avLst/>
          </a:prstGeom>
          <a:noFill/>
        </p:spPr>
        <p:txBody>
          <a:bodyPr wrap="square" rtlCol="0" anchor="t">
            <a:spAutoFit/>
          </a:bodyPr>
          <a:p>
            <a:r>
              <a:rPr lang="en-US"/>
              <a:t>将q函数参数化(parametrize)</a:t>
            </a:r>
            <a:r>
              <a:rPr lang="en-US" altLang="en-US"/>
              <a:t>，</a:t>
            </a:r>
            <a:r>
              <a:rPr lang="en-US"/>
              <a:t>用一个非线性回归模型来拟合q函数,例如(深度)神经网络</a:t>
            </a:r>
            <a:endParaRPr lang="en-US"/>
          </a:p>
        </p:txBody>
      </p:sp>
      <p:sp>
        <p:nvSpPr>
          <p:cNvPr id="10" name="Text Box 9"/>
          <p:cNvSpPr txBox="1"/>
          <p:nvPr/>
        </p:nvSpPr>
        <p:spPr>
          <a:xfrm>
            <a:off x="8075930" y="4128135"/>
            <a:ext cx="3924300" cy="645160"/>
          </a:xfrm>
          <a:prstGeom prst="rect">
            <a:avLst/>
          </a:prstGeom>
          <a:noFill/>
        </p:spPr>
        <p:txBody>
          <a:bodyPr wrap="square" rtlCol="0" anchor="t">
            <a:spAutoFit/>
          </a:bodyPr>
          <a:p>
            <a:r>
              <a:rPr lang="en-US" b="1">
                <a:sym typeface="+mn-ea"/>
              </a:rPr>
              <a:t>•  </a:t>
            </a:r>
            <a:r>
              <a:rPr lang="en-US" b="1"/>
              <a:t>能够用有限的参数刻画无限的状态</a:t>
            </a:r>
            <a:endParaRPr lang="en-US" b="1"/>
          </a:p>
          <a:p>
            <a:endParaRPr lang="en-US" b="1"/>
          </a:p>
        </p:txBody>
      </p:sp>
      <p:sp>
        <p:nvSpPr>
          <p:cNvPr id="11" name="Text Box 10"/>
          <p:cNvSpPr txBox="1"/>
          <p:nvPr/>
        </p:nvSpPr>
        <p:spPr>
          <a:xfrm>
            <a:off x="8075930" y="4568825"/>
            <a:ext cx="3924300" cy="922020"/>
          </a:xfrm>
          <a:prstGeom prst="rect">
            <a:avLst/>
          </a:prstGeom>
          <a:noFill/>
        </p:spPr>
        <p:txBody>
          <a:bodyPr wrap="square" rtlCol="0" anchor="t">
            <a:spAutoFit/>
          </a:bodyPr>
          <a:p>
            <a:endParaRPr lang="en-US" b="1"/>
          </a:p>
          <a:p>
            <a:r>
              <a:rPr lang="en-US" b="1">
                <a:sym typeface="+mn-ea"/>
              </a:rPr>
              <a:t>•  由于回归函数的连续性,没有探索过的状态也可通过周围的状态来估计</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animBg="1"/>
      <p:bldP spid="9" grpId="0"/>
      <p:bldP spid="9" grpId="1"/>
      <p:bldP spid="10" grpId="0"/>
      <p:bldP spid="10" grpId="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0"/>
          <p:cNvSpPr>
            <a:spLocks noGrp="1"/>
          </p:cNvSpPr>
          <p:nvPr>
            <p:ph type="ctrTitle"/>
          </p:nvPr>
        </p:nvSpPr>
        <p:spPr>
          <a:xfrm>
            <a:off x="1608455" y="742315"/>
            <a:ext cx="9160510" cy="2387600"/>
          </a:xfrm>
        </p:spPr>
        <p:txBody>
          <a:bodyPr>
            <a:noAutofit/>
          </a:bodyPr>
          <a:p>
            <a:pPr>
              <a:lnSpc>
                <a:spcPct val="150000"/>
              </a:lnSpc>
            </a:pPr>
            <a:r>
              <a:rPr lang="en-US" altLang="en-US" b="1" dirty="0" err="1">
                <a:effectLst>
                  <a:glow rad="228600">
                    <a:schemeClr val="accent4">
                      <a:satMod val="175000"/>
                      <a:alpha val="40000"/>
                    </a:schemeClr>
                  </a:glow>
                  <a:outerShdw blurRad="38100" dist="19050" dir="2700000" algn="tl" rotWithShape="0">
                    <a:schemeClr val="dk1">
                      <a:alpha val="40000"/>
                    </a:schemeClr>
                  </a:outerShdw>
                </a:effectLst>
              </a:rPr>
              <a:t>第一部分 强化学习</a:t>
            </a:r>
            <a:br>
              <a:rPr lang="en-US" altLang="en-US" b="1" dirty="0" err="1">
                <a:effectLst>
                  <a:glow rad="228600">
                    <a:schemeClr val="accent4">
                      <a:satMod val="175000"/>
                      <a:alpha val="40000"/>
                    </a:schemeClr>
                  </a:glow>
                  <a:outerShdw blurRad="38100" dist="19050" dir="2700000" algn="tl" rotWithShape="0">
                    <a:schemeClr val="dk1">
                      <a:alpha val="40000"/>
                    </a:schemeClr>
                  </a:outerShdw>
                </a:effectLst>
              </a:rPr>
            </a:br>
            <a:r>
              <a:rPr lang="en-US" altLang="en-US" sz="4800" b="1" dirty="0" err="1">
                <a:effectLst>
                  <a:glow rad="228600">
                    <a:schemeClr val="accent4">
                      <a:satMod val="175000"/>
                      <a:alpha val="40000"/>
                    </a:schemeClr>
                  </a:glow>
                  <a:outerShdw blurRad="38100" dist="19050" dir="2700000" algn="tl" rotWithShape="0">
                    <a:schemeClr val="dk1">
                      <a:alpha val="40000"/>
                    </a:schemeClr>
                  </a:outerShdw>
                </a:effectLst>
              </a:rPr>
              <a:t>（参考</a:t>
            </a:r>
            <a:r>
              <a:rPr lang="en-US" altLang="en-US" sz="4800" b="1" dirty="0" err="1">
                <a:effectLst>
                  <a:glow rad="228600">
                    <a:schemeClr val="accent4">
                      <a:satMod val="175000"/>
                      <a:alpha val="40000"/>
                    </a:schemeClr>
                  </a:glow>
                  <a:outerShdw blurRad="38100" dist="19050" dir="2700000" algn="tl" rotWithShape="0">
                    <a:schemeClr val="dk1">
                      <a:alpha val="40000"/>
                    </a:schemeClr>
                  </a:outerShdw>
                </a:effectLst>
                <a:sym typeface="+mn-ea"/>
              </a:rPr>
              <a:t>慕课：</a:t>
            </a:r>
            <a:r>
              <a:rPr lang="en-US" altLang="en-US" sz="4800" b="1" dirty="0" err="1">
                <a:effectLst>
                  <a:glow rad="228600">
                    <a:schemeClr val="accent4">
                      <a:satMod val="175000"/>
                      <a:alpha val="40000"/>
                    </a:schemeClr>
                  </a:glow>
                  <a:outerShdw blurRad="38100" dist="19050" dir="2700000" algn="tl" rotWithShape="0">
                    <a:schemeClr val="dk1">
                      <a:alpha val="40000"/>
                    </a:schemeClr>
                  </a:outerShdw>
                </a:effectLst>
              </a:rPr>
              <a:t>浙大 吴飞老师 ）</a:t>
            </a:r>
            <a:endParaRPr lang="en-US" altLang="en-US" sz="4800" b="1" dirty="0" err="1">
              <a:ln w="10160">
                <a:solidFill>
                  <a:schemeClr val="accent5"/>
                </a:solidFill>
                <a:prstDash val="solid"/>
              </a:ln>
              <a:solidFill>
                <a:srgbClr val="FFFFFF"/>
              </a:solidFill>
              <a:effectLst>
                <a:glow rad="228600">
                  <a:schemeClr val="accent4">
                    <a:satMod val="175000"/>
                    <a:alpha val="40000"/>
                  </a:schemeClr>
                </a:glow>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1"/>
          <a:stretch>
            <a:fillRect/>
          </a:stretch>
        </p:blipFill>
        <p:spPr>
          <a:xfrm>
            <a:off x="3909060" y="3744595"/>
            <a:ext cx="5100320" cy="25069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latin typeface="Asana Math" panose="02000603000000000000" charset="0"/>
                <a:ea typeface="Asana Math" panose="02000603000000000000" charset="0"/>
                <a:sym typeface="+mn-ea"/>
              </a:rPr>
              <a:t>DQN (Deep Q-Learning)</a:t>
            </a:r>
            <a:endParaRPr lang="en-US" altLang="en-US" b="1">
              <a:latin typeface="Asana Math" panose="02000603000000000000" charset="0"/>
              <a:ea typeface="Asana Math" panose="02000603000000000000" charset="0"/>
            </a:endParaRPr>
          </a:p>
        </p:txBody>
      </p:sp>
      <p:pic>
        <p:nvPicPr>
          <p:cNvPr id="6" name="Picture 5"/>
          <p:cNvPicPr>
            <a:picLocks noChangeAspect="1"/>
          </p:cNvPicPr>
          <p:nvPr/>
        </p:nvPicPr>
        <p:blipFill>
          <a:blip r:embed="rId1"/>
          <a:stretch>
            <a:fillRect/>
          </a:stretch>
        </p:blipFill>
        <p:spPr>
          <a:xfrm>
            <a:off x="64135" y="2401570"/>
            <a:ext cx="6570980" cy="3322955"/>
          </a:xfrm>
          <a:prstGeom prst="rect">
            <a:avLst/>
          </a:prstGeom>
        </p:spPr>
      </p:pic>
      <p:pic>
        <p:nvPicPr>
          <p:cNvPr id="13" name="Picture 12"/>
          <p:cNvPicPr>
            <a:picLocks noChangeAspect="1"/>
          </p:cNvPicPr>
          <p:nvPr/>
        </p:nvPicPr>
        <p:blipFill>
          <a:blip r:embed="rId2"/>
          <a:stretch>
            <a:fillRect/>
          </a:stretch>
        </p:blipFill>
        <p:spPr>
          <a:xfrm>
            <a:off x="7334885" y="3699510"/>
            <a:ext cx="4688205" cy="611505"/>
          </a:xfrm>
          <a:prstGeom prst="rect">
            <a:avLst/>
          </a:prstGeom>
        </p:spPr>
      </p:pic>
      <p:sp>
        <p:nvSpPr>
          <p:cNvPr id="17" name="Rounded Rectangle 16"/>
          <p:cNvSpPr/>
          <p:nvPr/>
        </p:nvSpPr>
        <p:spPr>
          <a:xfrm>
            <a:off x="838200" y="4311015"/>
            <a:ext cx="5451475" cy="39814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C00000"/>
              </a:solidFill>
            </a:endParaRPr>
          </a:p>
        </p:txBody>
      </p:sp>
      <p:cxnSp>
        <p:nvCxnSpPr>
          <p:cNvPr id="18" name="Straight Arrow Connector 17"/>
          <p:cNvCxnSpPr/>
          <p:nvPr/>
        </p:nvCxnSpPr>
        <p:spPr>
          <a:xfrm flipH="1">
            <a:off x="6394450" y="4147185"/>
            <a:ext cx="812800" cy="36322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2536825" y="5805805"/>
            <a:ext cx="7822565" cy="662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1"/>
          <a:srcRect/>
          <a:stretch>
            <a:fillRect/>
          </a:stretch>
        </p:blipFill>
        <p:spPr bwMode="auto">
          <a:xfrm>
            <a:off x="620395" y="430530"/>
            <a:ext cx="11139805" cy="599694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latin typeface="Asana Math" panose="02000603000000000000" charset="0"/>
                <a:ea typeface="Asana Math" panose="02000603000000000000" charset="0"/>
                <a:sym typeface="+mn-ea"/>
              </a:rPr>
              <a:t>实例：AlphaGo</a:t>
            </a:r>
            <a:endParaRPr lang="en-US" altLang="en-US" b="1">
              <a:latin typeface="Asana Math" panose="02000603000000000000" charset="0"/>
              <a:ea typeface="Asana Math" panose="02000603000000000000" charset="0"/>
            </a:endParaRPr>
          </a:p>
        </p:txBody>
      </p:sp>
      <p:sp>
        <p:nvSpPr>
          <p:cNvPr id="4" name="Text Box 3"/>
          <p:cNvSpPr txBox="1"/>
          <p:nvPr/>
        </p:nvSpPr>
        <p:spPr>
          <a:xfrm>
            <a:off x="1330325" y="5186045"/>
            <a:ext cx="9243695" cy="460375"/>
          </a:xfrm>
          <a:prstGeom prst="rect">
            <a:avLst/>
          </a:prstGeom>
          <a:noFill/>
        </p:spPr>
        <p:txBody>
          <a:bodyPr wrap="square" rtlCol="0" anchor="t">
            <a:spAutoFit/>
          </a:bodyPr>
          <a:p>
            <a:pPr algn="ctr"/>
            <a:r>
              <a:rPr lang="en-US" altLang="en-US" sz="2400"/>
              <a:t>4:1战胜李世石，升级版3:0战胜柯洁</a:t>
            </a:r>
            <a:endParaRPr lang="en-US" altLang="en-US" sz="2400"/>
          </a:p>
        </p:txBody>
      </p:sp>
      <p:pic>
        <p:nvPicPr>
          <p:cNvPr id="6" name="Picture 5"/>
          <p:cNvPicPr>
            <a:picLocks noChangeAspect="1"/>
          </p:cNvPicPr>
          <p:nvPr/>
        </p:nvPicPr>
        <p:blipFill>
          <a:blip r:embed="rId1"/>
          <a:stretch>
            <a:fillRect/>
          </a:stretch>
        </p:blipFill>
        <p:spPr>
          <a:xfrm>
            <a:off x="3096895" y="1550670"/>
            <a:ext cx="5709920" cy="311975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latin typeface="Asana Math" panose="02000603000000000000" charset="0"/>
                <a:ea typeface="Asana Math" panose="02000603000000000000" charset="0"/>
                <a:sym typeface="+mn-ea"/>
              </a:rPr>
              <a:t>实例：AlphaStar</a:t>
            </a:r>
            <a:endParaRPr lang="en-US" altLang="en-US" b="1">
              <a:latin typeface="Asana Math" panose="02000603000000000000" charset="0"/>
              <a:ea typeface="Asana Math" panose="02000603000000000000" charset="0"/>
              <a:sym typeface="+mn-ea"/>
            </a:endParaRPr>
          </a:p>
        </p:txBody>
      </p:sp>
      <p:sp>
        <p:nvSpPr>
          <p:cNvPr id="4" name="Text Box 3"/>
          <p:cNvSpPr txBox="1"/>
          <p:nvPr/>
        </p:nvSpPr>
        <p:spPr>
          <a:xfrm>
            <a:off x="1330325" y="5186045"/>
            <a:ext cx="9243695" cy="460375"/>
          </a:xfrm>
          <a:prstGeom prst="rect">
            <a:avLst/>
          </a:prstGeom>
          <a:noFill/>
        </p:spPr>
        <p:txBody>
          <a:bodyPr wrap="square" rtlCol="0" anchor="t">
            <a:spAutoFit/>
          </a:bodyPr>
          <a:p>
            <a:pPr algn="ctr"/>
            <a:r>
              <a:rPr lang="en-US" altLang="en-US" sz="2400"/>
              <a:t>2019年1月 10:1 战胜人类职业选手</a:t>
            </a:r>
            <a:endParaRPr lang="en-US" altLang="en-US" sz="2400"/>
          </a:p>
        </p:txBody>
      </p:sp>
      <p:pic>
        <p:nvPicPr>
          <p:cNvPr id="3" name="Picture 2"/>
          <p:cNvPicPr>
            <a:picLocks noChangeAspect="1"/>
          </p:cNvPicPr>
          <p:nvPr/>
        </p:nvPicPr>
        <p:blipFill>
          <a:blip r:embed="rId1"/>
          <a:stretch>
            <a:fillRect/>
          </a:stretch>
        </p:blipFill>
        <p:spPr>
          <a:xfrm>
            <a:off x="3073400" y="1488440"/>
            <a:ext cx="5911850" cy="297434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92150" y="1607820"/>
            <a:ext cx="4137025" cy="2708275"/>
          </a:xfrm>
          <a:prstGeom prst="rect">
            <a:avLst/>
          </a:prstGeom>
        </p:spPr>
      </p:pic>
      <p:sp>
        <p:nvSpPr>
          <p:cNvPr id="7" name="Content Placeholder 6"/>
          <p:cNvSpPr>
            <a:spLocks noGrp="1"/>
          </p:cNvSpPr>
          <p:nvPr>
            <p:ph idx="1"/>
          </p:nvPr>
        </p:nvSpPr>
        <p:spPr>
          <a:xfrm>
            <a:off x="5260340" y="526415"/>
            <a:ext cx="6388100" cy="6253480"/>
          </a:xfrm>
        </p:spPr>
        <p:txBody>
          <a:bodyPr/>
          <a:p>
            <a:pPr algn="l">
              <a:lnSpc>
                <a:spcPct val="150000"/>
              </a:lnSpc>
              <a:buFont typeface="Arial" panose="020B0604020202020204" pitchFamily="34" charset="0"/>
            </a:pPr>
            <a:r>
              <a:rPr lang="en-US" altLang="en-US" sz="2000"/>
              <a:t>Sutton认为</a:t>
            </a:r>
            <a:endParaRPr lang="en-US" altLang="en-US" sz="2000"/>
          </a:p>
          <a:p>
            <a:pPr marL="342900" indent="-342900" algn="l">
              <a:lnSpc>
                <a:spcPct val="150000"/>
              </a:lnSpc>
              <a:buFont typeface="Arial" panose="020B0604020202020204" pitchFamily="34" charset="0"/>
              <a:buChar char="•"/>
            </a:pPr>
            <a:r>
              <a:rPr lang="en-US" altLang="en-US" sz="2000"/>
              <a:t>过去70年AI研究的最大教训，就是我们过于依赖人类既有知识，轻视了智能体本身的学习能力，将“学习和探索”变成了人类主导“记录和灌输”。未来这种现象应该改变，也必须改变</a:t>
            </a:r>
            <a:r>
              <a:rPr lang="" altLang="en-US" sz="2000"/>
              <a:t>。</a:t>
            </a:r>
            <a:endParaRPr lang="en-US" altLang="en-US" sz="2000"/>
          </a:p>
          <a:p>
            <a:pPr marL="342900" indent="-342900" algn="l">
              <a:lnSpc>
                <a:spcPct val="150000"/>
              </a:lnSpc>
              <a:buFont typeface="Arial" panose="020B0604020202020204" pitchFamily="34" charset="0"/>
              <a:buChar char="•"/>
            </a:pPr>
            <a:r>
              <a:rPr lang="en-US" altLang="en-US" sz="2000"/>
              <a:t>AI研究人员经常想要将知识传给智能体。这个方式在短期内总是会有效，研究人员本人可以获得满意结果。从长远来看，这种方式对未来的性能提升没有帮助，甚至有阻碍作用。</a:t>
            </a:r>
            <a:endParaRPr lang="en-US" altLang="en-US" sz="2000"/>
          </a:p>
          <a:p>
            <a:pPr marL="342900" indent="-342900" algn="l">
              <a:lnSpc>
                <a:spcPct val="150000"/>
              </a:lnSpc>
              <a:buFont typeface="Arial" panose="020B0604020202020204" pitchFamily="34" charset="0"/>
              <a:buChar char="•"/>
            </a:pPr>
            <a:r>
              <a:rPr lang="en-US" altLang="en-US" sz="2000"/>
              <a:t>AI的突破性进展最终要通过基于搜索和学习进行规模化计算的方法来实现。</a:t>
            </a:r>
            <a:endParaRPr lang="en-US" altLang="en-US" sz="2000"/>
          </a:p>
        </p:txBody>
      </p:sp>
      <p:sp>
        <p:nvSpPr>
          <p:cNvPr id="8" name="Text Box 7"/>
          <p:cNvSpPr txBox="1"/>
          <p:nvPr/>
        </p:nvSpPr>
        <p:spPr>
          <a:xfrm>
            <a:off x="1051560" y="4783455"/>
            <a:ext cx="3604895" cy="1938020"/>
          </a:xfrm>
          <a:prstGeom prst="rect">
            <a:avLst/>
          </a:prstGeom>
          <a:noFill/>
        </p:spPr>
        <p:txBody>
          <a:bodyPr wrap="square" rtlCol="0">
            <a:spAutoFit/>
          </a:bodyPr>
          <a:p>
            <a:pPr algn="ctr"/>
            <a:r>
              <a:rPr lang="en-US" altLang="en-US" sz="2000"/>
              <a:t>强化学习之父 </a:t>
            </a:r>
            <a:endParaRPr lang="en-US" altLang="en-US" sz="2000"/>
          </a:p>
          <a:p>
            <a:pPr algn="ctr"/>
            <a:r>
              <a:rPr lang="en-US" altLang="en-US" sz="2000"/>
              <a:t>Richard S. Sutton</a:t>
            </a:r>
            <a:endParaRPr lang="en-US" altLang="en-US" sz="2000"/>
          </a:p>
          <a:p>
            <a:pPr algn="ctr"/>
            <a:endParaRPr lang="en-US" altLang="en-US" sz="2000"/>
          </a:p>
          <a:p>
            <a:pPr algn="ctr"/>
            <a:r>
              <a:rPr lang="en-US" altLang="en-US" sz="2000"/>
              <a:t>Sutton 认为目前只有RL才算是真正的智能，其他算法都是为RL服务的</a:t>
            </a:r>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altLang="en-US" sz="4000" b="1">
                <a:latin typeface="Asana Math" panose="02000603000000000000" charset="0"/>
                <a:ea typeface="Asana Math" panose="02000603000000000000" charset="0"/>
                <a:sym typeface="+mn-ea"/>
              </a:rPr>
              <a:t>用句通俗的话说。。。</a:t>
            </a:r>
            <a:endParaRPr lang="en-US" altLang="en-US" sz="4000" b="1">
              <a:latin typeface="Asana Math" panose="02000603000000000000" charset="0"/>
              <a:ea typeface="Asana Math" panose="02000603000000000000" charset="0"/>
              <a:sym typeface="+mn-ea"/>
            </a:endParaRPr>
          </a:p>
        </p:txBody>
      </p:sp>
      <p:pic>
        <p:nvPicPr>
          <p:cNvPr id="6" name="Picture 5"/>
          <p:cNvPicPr>
            <a:picLocks noChangeAspect="1"/>
          </p:cNvPicPr>
          <p:nvPr/>
        </p:nvPicPr>
        <p:blipFill>
          <a:blip r:embed="rId1"/>
          <a:srcRect t="27813"/>
          <a:stretch>
            <a:fillRect/>
          </a:stretch>
        </p:blipFill>
        <p:spPr>
          <a:xfrm>
            <a:off x="6783705" y="2499995"/>
            <a:ext cx="3515995" cy="2538095"/>
          </a:xfrm>
          <a:prstGeom prst="rect">
            <a:avLst/>
          </a:prstGeom>
        </p:spPr>
      </p:pic>
      <p:pic>
        <p:nvPicPr>
          <p:cNvPr id="10" name="Picture 9"/>
          <p:cNvPicPr>
            <a:picLocks noChangeAspect="1"/>
          </p:cNvPicPr>
          <p:nvPr/>
        </p:nvPicPr>
        <p:blipFill>
          <a:blip r:embed="rId2"/>
          <a:stretch>
            <a:fillRect/>
          </a:stretch>
        </p:blipFill>
        <p:spPr>
          <a:xfrm>
            <a:off x="692150" y="1607820"/>
            <a:ext cx="4137025" cy="2708275"/>
          </a:xfrm>
          <a:prstGeom prst="rect">
            <a:avLst/>
          </a:prstGeom>
        </p:spPr>
      </p:pic>
      <p:sp>
        <p:nvSpPr>
          <p:cNvPr id="11" name="Text Box 10"/>
          <p:cNvSpPr txBox="1"/>
          <p:nvPr/>
        </p:nvSpPr>
        <p:spPr>
          <a:xfrm>
            <a:off x="1051560" y="4783455"/>
            <a:ext cx="3604895" cy="1938020"/>
          </a:xfrm>
          <a:prstGeom prst="rect">
            <a:avLst/>
          </a:prstGeom>
          <a:noFill/>
        </p:spPr>
        <p:txBody>
          <a:bodyPr wrap="square" rtlCol="0">
            <a:spAutoFit/>
          </a:bodyPr>
          <a:p>
            <a:pPr algn="ctr"/>
            <a:r>
              <a:rPr lang="en-US" altLang="en-US" sz="2000"/>
              <a:t>强化学习之父 </a:t>
            </a:r>
            <a:endParaRPr lang="en-US" altLang="en-US" sz="2000"/>
          </a:p>
          <a:p>
            <a:pPr algn="ctr"/>
            <a:r>
              <a:rPr lang="en-US" altLang="en-US" sz="2000"/>
              <a:t>Richard S. Sutton</a:t>
            </a:r>
            <a:endParaRPr lang="en-US" altLang="en-US" sz="2000"/>
          </a:p>
          <a:p>
            <a:pPr algn="ctr"/>
            <a:endParaRPr lang="en-US" altLang="en-US" sz="2000"/>
          </a:p>
          <a:p>
            <a:pPr algn="ctr"/>
            <a:r>
              <a:rPr lang="en-US" altLang="en-US" sz="2000"/>
              <a:t>Sutton 认为目前只有RL才算是真正的智能，其他算法都是为RL服务的</a:t>
            </a:r>
            <a:endParaRPr lang="en-US" altLang="en-US" sz="2000"/>
          </a:p>
        </p:txBody>
      </p:sp>
      <p:sp>
        <p:nvSpPr>
          <p:cNvPr id="12" name="Text Box 11"/>
          <p:cNvSpPr txBox="1"/>
          <p:nvPr/>
        </p:nvSpPr>
        <p:spPr>
          <a:xfrm>
            <a:off x="7210743" y="5154930"/>
            <a:ext cx="2931160" cy="1198880"/>
          </a:xfrm>
          <a:prstGeom prst="rect">
            <a:avLst/>
          </a:prstGeom>
          <a:noFill/>
        </p:spPr>
        <p:txBody>
          <a:bodyPr wrap="none" rtlCol="0" anchor="t">
            <a:spAutoFit/>
          </a:bodyPr>
          <a:p>
            <a:pPr algn="ctr"/>
            <a:endParaRPr lang="en-US" altLang="en-US" sz="2000" b="1"/>
          </a:p>
          <a:p>
            <a:pPr algn="ctr"/>
            <a:r>
              <a:rPr lang="en-US" altLang="en-US" sz="2400" b="1"/>
              <a:t>本课程1-18周的内容</a:t>
            </a:r>
            <a:endParaRPr lang="en-US" altLang="en-US" sz="2400" b="1"/>
          </a:p>
          <a:p>
            <a:pPr algn="ctr"/>
            <a:r>
              <a:rPr lang="en-US" altLang="en-US" sz="2800" b="1"/>
              <a:t>不过是RL的玩具</a:t>
            </a:r>
            <a:endParaRPr lang="en-US" altLang="en-US" sz="2800" b="1"/>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latin typeface="Asana Math" panose="02000603000000000000" charset="0"/>
                <a:ea typeface="Asana Math" panose="02000603000000000000" charset="0"/>
                <a:sym typeface="+mn-ea"/>
              </a:rPr>
              <a:t>实例：AlphaGo Zero</a:t>
            </a:r>
            <a:endParaRPr lang="en-US" altLang="en-US" b="1">
              <a:latin typeface="Asana Math" panose="02000603000000000000" charset="0"/>
              <a:ea typeface="Asana Math" panose="02000603000000000000" charset="0"/>
            </a:endParaRPr>
          </a:p>
        </p:txBody>
      </p:sp>
      <p:pic>
        <p:nvPicPr>
          <p:cNvPr id="3" name="Picture 2"/>
          <p:cNvPicPr>
            <a:picLocks noChangeAspect="1"/>
          </p:cNvPicPr>
          <p:nvPr/>
        </p:nvPicPr>
        <p:blipFill>
          <a:blip r:embed="rId1"/>
          <a:stretch>
            <a:fillRect/>
          </a:stretch>
        </p:blipFill>
        <p:spPr>
          <a:xfrm>
            <a:off x="3297555" y="1691005"/>
            <a:ext cx="5309235" cy="2949575"/>
          </a:xfrm>
          <a:prstGeom prst="rect">
            <a:avLst/>
          </a:prstGeom>
        </p:spPr>
      </p:pic>
      <p:sp>
        <p:nvSpPr>
          <p:cNvPr id="4" name="Text Box 3"/>
          <p:cNvSpPr txBox="1"/>
          <p:nvPr/>
        </p:nvSpPr>
        <p:spPr>
          <a:xfrm>
            <a:off x="1330325" y="5186045"/>
            <a:ext cx="9243695" cy="1198880"/>
          </a:xfrm>
          <a:prstGeom prst="rect">
            <a:avLst/>
          </a:prstGeom>
          <a:noFill/>
        </p:spPr>
        <p:txBody>
          <a:bodyPr wrap="square" rtlCol="0" anchor="t">
            <a:spAutoFit/>
          </a:bodyPr>
          <a:p>
            <a:pPr algn="ctr"/>
            <a:r>
              <a:rPr lang="en-US" sz="2400"/>
              <a:t>AlphaGo Zero </a:t>
            </a:r>
            <a:r>
              <a:rPr lang="en-US" altLang="en-US" sz="2400"/>
              <a:t>(2017 Nature) </a:t>
            </a:r>
            <a:endParaRPr lang="en-US" altLang="en-US" sz="2400"/>
          </a:p>
          <a:p>
            <a:pPr algn="ctr"/>
            <a:r>
              <a:rPr lang="en-US" altLang="en-US" sz="2400"/>
              <a:t>没有参考任何人类棋谱，自我学习与演化</a:t>
            </a:r>
            <a:endParaRPr lang="en-US" altLang="en-US" sz="2400"/>
          </a:p>
          <a:p>
            <a:pPr algn="ctr"/>
            <a:r>
              <a:rPr lang="en-US" altLang="en-US" sz="2400"/>
              <a:t>以 100:0 战胜了前身AlphaGo</a:t>
            </a:r>
            <a:endParaRPr lang="en-US" altLang="en-US" sz="24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60960" y="3575050"/>
            <a:ext cx="12073890" cy="3789680"/>
          </a:xfrm>
        </p:spPr>
        <p:txBody>
          <a:bodyPr>
            <a:noAutofit/>
          </a:bodyPr>
          <a:lstStyle/>
          <a:p>
            <a:pPr>
              <a:lnSpc>
                <a:spcPct val="150000"/>
              </a:lnSpc>
            </a:pPr>
            <a:r>
              <a:rPr lang="zh-CN" altLang="en-US"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娘呀，</a:t>
            </a:r>
            <a:r>
              <a:rPr lang="en-US" altLang="zh-CN"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年 </a:t>
            </a:r>
            <a:r>
              <a:rPr lang="en-US" altLang="zh-CN"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RL </a:t>
            </a:r>
            <a:r>
              <a:rPr lang="zh-CN" altLang="en-US"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俺终于长大了</a:t>
            </a:r>
            <a:r>
              <a:rPr lang="en-US" altLang="zh-CN"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a:t>
            </a:r>
            <a:br>
              <a:rPr lang="en-US" altLang="zh-CN"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br>
            <a:r>
              <a:rPr lang="zh-CN" altLang="en-US"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孩儿呀，快去 </a:t>
            </a:r>
            <a:r>
              <a:rPr lang="en-US" altLang="zh-CN"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train </a:t>
            </a:r>
            <a:r>
              <a:rPr lang="zh-CN" altLang="en-US"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孙子吧</a:t>
            </a:r>
            <a:r>
              <a:rPr lang="en-US" altLang="zh-CN"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a:t>
            </a:r>
            <a:br>
              <a:rPr lang="en-US" altLang="zh-CN"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br>
            <a:endParaRPr lang="en-US" altLang="zh-CN" sz="3600" b="1"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rcRect b="30625"/>
          <a:stretch>
            <a:fillRect/>
          </a:stretch>
        </p:blipFill>
        <p:spPr>
          <a:xfrm>
            <a:off x="2536825" y="1816735"/>
            <a:ext cx="4194175" cy="2909570"/>
          </a:xfrm>
          <a:prstGeom prst="rect">
            <a:avLst/>
          </a:prstGeom>
        </p:spPr>
      </p:pic>
      <p:pic>
        <p:nvPicPr>
          <p:cNvPr id="4" name="图片 3"/>
          <p:cNvPicPr>
            <a:picLocks noChangeAspect="1"/>
          </p:cNvPicPr>
          <p:nvPr/>
        </p:nvPicPr>
        <p:blipFill>
          <a:blip r:embed="rId2"/>
          <a:stretch>
            <a:fillRect/>
          </a:stretch>
        </p:blipFill>
        <p:spPr>
          <a:xfrm>
            <a:off x="7513320" y="3382645"/>
            <a:ext cx="1587500" cy="1343660"/>
          </a:xfrm>
          <a:prstGeom prst="rect">
            <a:avLst/>
          </a:prstGeom>
        </p:spPr>
      </p:pic>
      <p:sp>
        <p:nvSpPr>
          <p:cNvPr id="5" name="Title 1"/>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t>智能体的成长本质上是一个</a:t>
            </a:r>
            <a:r>
              <a:rPr lang="en-US" altLang="zh-CN" b="1" dirty="0" smtClean="0"/>
              <a:t>RL</a:t>
            </a:r>
            <a:r>
              <a:rPr lang="zh-CN" altLang="en-US" b="1" dirty="0" smtClean="0"/>
              <a:t>过程</a:t>
            </a:r>
            <a:endParaRPr lang="zh-CN" altLang="en-US" b="1" dirty="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dirty="0" smtClean="0"/>
              <a:t>我们的党史就是最最牛</a:t>
            </a:r>
            <a:r>
              <a:rPr lang="en-US" altLang="zh-CN" b="1" dirty="0" smtClean="0"/>
              <a:t>X</a:t>
            </a:r>
            <a:r>
              <a:rPr lang="zh-CN" altLang="en-US" b="1" dirty="0" smtClean="0"/>
              <a:t>的</a:t>
            </a:r>
            <a:r>
              <a:rPr lang="en-US" altLang="zh-CN" b="1" dirty="0" smtClean="0"/>
              <a:t>RL</a:t>
            </a:r>
            <a:r>
              <a:rPr lang="zh-CN" altLang="en-US" b="1" dirty="0" smtClean="0"/>
              <a:t>典范</a:t>
            </a:r>
            <a:endParaRPr lang="zh-CN" altLang="en-US" b="1" dirty="0" smtClean="0"/>
          </a:p>
        </p:txBody>
      </p:sp>
      <p:sp>
        <p:nvSpPr>
          <p:cNvPr id="31746" name="AutoShape 2"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48" name="AutoShape 4"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0" name="AutoShape 6"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2" name="AutoShape 8"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4" name="AutoShape 10" descr="https://upload-images.jianshu.io/upload_images/5274420-5c2b3e02be57fced.png?imageMogr2/auto-orient/strip|imageView2/2/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文本框 5"/>
          <p:cNvSpPr txBox="1"/>
          <p:nvPr/>
        </p:nvSpPr>
        <p:spPr>
          <a:xfrm>
            <a:off x="2021205" y="5780405"/>
            <a:ext cx="8787765" cy="829945"/>
          </a:xfrm>
          <a:prstGeom prst="rect">
            <a:avLst/>
          </a:prstGeom>
          <a:noFill/>
        </p:spPr>
        <p:txBody>
          <a:bodyPr wrap="square" rtlCol="0" anchor="t">
            <a:spAutoFit/>
          </a:bodyPr>
          <a:p>
            <a:pPr algn="l"/>
            <a:r>
              <a:rPr lang="en-US" altLang="zh-CN" sz="2400" b="1">
                <a:latin typeface="微软雅黑" panose="020B0503020204020204" pitchFamily="34" charset="-122"/>
                <a:ea typeface="微软雅黑" panose="020B0503020204020204" pitchFamily="34" charset="-122"/>
                <a:sym typeface="+mn-ea"/>
              </a:rPr>
              <a:t>毛爷爷说：</a:t>
            </a:r>
            <a:endParaRPr lang="en-US" altLang="zh-CN" sz="2400" b="1">
              <a:latin typeface="微软雅黑" panose="020B0503020204020204" pitchFamily="34" charset="-122"/>
              <a:ea typeface="微软雅黑" panose="020B0503020204020204" pitchFamily="34" charset="-122"/>
              <a:sym typeface="+mn-ea"/>
            </a:endParaRPr>
          </a:p>
          <a:p>
            <a:pPr algn="l"/>
            <a:r>
              <a:rPr lang="en-US" altLang="zh-CN" sz="2400" b="1">
                <a:latin typeface="微软雅黑" panose="020B0503020204020204" pitchFamily="34" charset="-122"/>
                <a:ea typeface="微软雅黑" panose="020B0503020204020204" pitchFamily="34" charset="-122"/>
                <a:sym typeface="+mn-ea"/>
              </a:rPr>
              <a:t>	</a:t>
            </a:r>
            <a:r>
              <a:rPr lang="zh-CN" altLang="en-US" sz="2400" b="1">
                <a:latin typeface="微软雅黑" panose="020B0503020204020204" pitchFamily="34" charset="-122"/>
                <a:ea typeface="微软雅黑" panose="020B0503020204020204" pitchFamily="34" charset="-122"/>
                <a:sym typeface="+mn-ea"/>
              </a:rPr>
              <a:t>与天斗其乐无穷</a:t>
            </a:r>
            <a:r>
              <a:rPr lang="en-US" altLang="zh-CN" sz="2400" b="1">
                <a:latin typeface="微软雅黑" panose="020B0503020204020204" pitchFamily="34" charset="-122"/>
                <a:ea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sym typeface="+mn-ea"/>
              </a:rPr>
              <a:t>与地斗其乐无穷</a:t>
            </a:r>
            <a:r>
              <a:rPr lang="en-US" altLang="zh-CN" sz="2400" b="1">
                <a:latin typeface="微软雅黑" panose="020B0503020204020204" pitchFamily="34" charset="-122"/>
                <a:ea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sym typeface="+mn-ea"/>
              </a:rPr>
              <a:t>与人斗其乐无穷</a:t>
            </a:r>
            <a:r>
              <a:rPr lang="en-US" altLang="zh-CN" sz="2400" b="1">
                <a:latin typeface="微软雅黑" panose="020B0503020204020204" pitchFamily="34" charset="-122"/>
                <a:ea typeface="微软雅黑" panose="020B0503020204020204" pitchFamily="34" charset="-122"/>
                <a:sym typeface="+mn-ea"/>
              </a:rPr>
              <a:t>！</a:t>
            </a:r>
            <a:endParaRPr lang="en-US" altLang="zh-CN" sz="2400" b="1" dirty="0" smtClean="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2741295" y="1784985"/>
            <a:ext cx="3190240" cy="3591560"/>
          </a:xfrm>
          <a:prstGeom prst="rect">
            <a:avLst/>
          </a:prstGeom>
        </p:spPr>
      </p:pic>
      <p:pic>
        <p:nvPicPr>
          <p:cNvPr id="21" name="图片 20"/>
          <p:cNvPicPr>
            <a:picLocks noChangeAspect="1"/>
          </p:cNvPicPr>
          <p:nvPr/>
        </p:nvPicPr>
        <p:blipFill>
          <a:blip r:embed="rId2"/>
          <a:stretch>
            <a:fillRect/>
          </a:stretch>
        </p:blipFill>
        <p:spPr>
          <a:xfrm>
            <a:off x="6973570" y="1784985"/>
            <a:ext cx="3336290" cy="353504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dirty="0" smtClean="0"/>
              <a:t>我们的党史就是最最牛</a:t>
            </a:r>
            <a:r>
              <a:rPr lang="en-US" altLang="zh-CN" b="1" dirty="0" smtClean="0"/>
              <a:t>X</a:t>
            </a:r>
            <a:r>
              <a:rPr lang="zh-CN" altLang="en-US" b="1" dirty="0" smtClean="0"/>
              <a:t>的</a:t>
            </a:r>
            <a:r>
              <a:rPr lang="en-US" altLang="zh-CN" b="1" dirty="0" smtClean="0"/>
              <a:t>RL</a:t>
            </a:r>
            <a:r>
              <a:rPr lang="zh-CN" altLang="en-US" b="1" dirty="0" smtClean="0"/>
              <a:t>典范</a:t>
            </a:r>
            <a:endParaRPr lang="zh-CN" altLang="en-US" b="1" dirty="0" smtClean="0"/>
          </a:p>
        </p:txBody>
      </p:sp>
      <p:sp>
        <p:nvSpPr>
          <p:cNvPr id="31746" name="AutoShape 2"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48" name="AutoShape 4"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0" name="AutoShape 6"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2" name="AutoShape 8"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4" name="AutoShape 10" descr="https://upload-images.jianshu.io/upload_images/5274420-5c2b3e02be57fced.png?imageMogr2/auto-orient/strip|imageView2/2/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8" name="图片 17"/>
          <p:cNvPicPr>
            <a:picLocks noChangeAspect="1"/>
          </p:cNvPicPr>
          <p:nvPr/>
        </p:nvPicPr>
        <p:blipFill>
          <a:blip r:embed="rId1"/>
          <a:stretch>
            <a:fillRect/>
          </a:stretch>
        </p:blipFill>
        <p:spPr>
          <a:xfrm>
            <a:off x="3131185" y="2183765"/>
            <a:ext cx="5930265" cy="364109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t>啥是强化学习（</a:t>
            </a:r>
            <a:r>
              <a:rPr lang="en-US" altLang="zh-CN" b="1" dirty="0" smtClean="0"/>
              <a:t>RL</a:t>
            </a:r>
            <a:r>
              <a:rPr lang="zh-CN" altLang="en-US" b="1" dirty="0" smtClean="0"/>
              <a:t>）</a:t>
            </a:r>
            <a:endParaRPr lang="zh-CN" altLang="en-US" b="1" dirty="0" smtClean="0"/>
          </a:p>
        </p:txBody>
      </p:sp>
      <p:sp>
        <p:nvSpPr>
          <p:cNvPr id="31746" name="AutoShape 2"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48" name="AutoShape 4"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0" name="AutoShape 6"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2" name="AutoShape 8"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4" name="AutoShape 10" descr="https://upload-images.jianshu.io/upload_images/5274420-5c2b3e02be57fced.png?imageMogr2/auto-orient/strip|imageView2/2/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 name="Content Placeholder 2"/>
          <p:cNvSpPr>
            <a:spLocks noGrp="1"/>
          </p:cNvSpPr>
          <p:nvPr/>
        </p:nvSpPr>
        <p:spPr>
          <a:xfrm>
            <a:off x="6321425" y="1473200"/>
            <a:ext cx="5398770" cy="5165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zh-CN" altLang="en-US" sz="2400" dirty="0" smtClean="0">
                <a:latin typeface="微软雅黑" panose="020B0503020204020204" pitchFamily="34" charset="-122"/>
                <a:ea typeface="微软雅黑" panose="020B0503020204020204" pitchFamily="34" charset="-122"/>
              </a:rPr>
              <a:t>强化学习是机器学习中的一个领域，强调</a:t>
            </a:r>
            <a:r>
              <a:rPr lang="zh-CN" altLang="en-US" sz="2400" b="1" dirty="0" smtClean="0">
                <a:latin typeface="微软雅黑" panose="020B0503020204020204" pitchFamily="34" charset="-122"/>
                <a:ea typeface="微软雅黑" panose="020B0503020204020204" pitchFamily="34" charset="-122"/>
              </a:rPr>
              <a:t>如何基于环境而行动，以取得最大化的预期利益</a:t>
            </a:r>
            <a:r>
              <a:rPr lang="zh-CN" altLang="en-US" sz="2400" dirty="0" smtClean="0">
                <a:latin typeface="微软雅黑" panose="020B0503020204020204" pitchFamily="34" charset="-122"/>
                <a:ea typeface="微软雅黑" panose="020B0503020204020204" pitchFamily="34" charset="-122"/>
              </a:rPr>
              <a:t>。</a:t>
            </a:r>
            <a:endParaRPr lang="zh-CN" altLang="en-US" sz="2400" dirty="0" smtClean="0">
              <a:latin typeface="微软雅黑" panose="020B0503020204020204" pitchFamily="34" charset="-122"/>
              <a:ea typeface="微软雅黑" panose="020B0503020204020204" pitchFamily="34" charset="-122"/>
            </a:endParaRPr>
          </a:p>
          <a:p>
            <a:pPr>
              <a:lnSpc>
                <a:spcPct val="150000"/>
              </a:lnSpc>
              <a:spcAft>
                <a:spcPts val="0"/>
              </a:spcAft>
            </a:pPr>
            <a:endParaRPr lang="zh-CN" altLang="en-US" sz="2400" dirty="0" smtClean="0">
              <a:latin typeface="微软雅黑" panose="020B0503020204020204" pitchFamily="34" charset="-122"/>
              <a:ea typeface="微软雅黑" panose="020B0503020204020204" pitchFamily="34" charset="-122"/>
            </a:endParaRPr>
          </a:p>
          <a:p>
            <a:pPr>
              <a:lnSpc>
                <a:spcPct val="150000"/>
              </a:lnSpc>
              <a:spcAft>
                <a:spcPts val="0"/>
              </a:spcAft>
            </a:pPr>
            <a:r>
              <a:rPr lang="zh-CN" altLang="en-US" sz="2400" dirty="0" smtClean="0">
                <a:latin typeface="微软雅黑" panose="020B0503020204020204" pitchFamily="34" charset="-122"/>
                <a:ea typeface="微软雅黑" panose="020B0503020204020204" pitchFamily="34" charset="-122"/>
              </a:rPr>
              <a:t>就是让机器与环境互动、成长。</a:t>
            </a:r>
            <a:endParaRPr lang="en-US" altLang="en-US" sz="2400" dirty="0"/>
          </a:p>
          <a:p>
            <a:pPr>
              <a:lnSpc>
                <a:spcPct val="150000"/>
              </a:lnSpc>
              <a:spcAft>
                <a:spcPts val="0"/>
              </a:spcAft>
            </a:pPr>
            <a:endParaRPr lang="en-US" altLang="en-US" sz="2400" dirty="0"/>
          </a:p>
          <a:p>
            <a:pPr>
              <a:lnSpc>
                <a:spcPct val="150000"/>
              </a:lnSpc>
              <a:spcAft>
                <a:spcPts val="0"/>
              </a:spcAft>
            </a:pPr>
            <a:endParaRPr altLang="en-US" sz="2400" dirty="0"/>
          </a:p>
          <a:p>
            <a:pPr>
              <a:lnSpc>
                <a:spcPct val="150000"/>
              </a:lnSpc>
              <a:spcAft>
                <a:spcPts val="0"/>
              </a:spcAft>
            </a:pPr>
            <a:endParaRPr altLang="en-US" sz="2400" dirty="0"/>
          </a:p>
          <a:p>
            <a:pPr>
              <a:lnSpc>
                <a:spcPct val="150000"/>
              </a:lnSpc>
              <a:spcAft>
                <a:spcPts val="0"/>
              </a:spcAft>
            </a:pPr>
            <a:endParaRPr altLang="en-US" sz="2400" b="1" dirty="0"/>
          </a:p>
        </p:txBody>
      </p:sp>
      <p:pic>
        <p:nvPicPr>
          <p:cNvPr id="4" name="图片 3"/>
          <p:cNvPicPr>
            <a:picLocks noChangeAspect="1"/>
          </p:cNvPicPr>
          <p:nvPr/>
        </p:nvPicPr>
        <p:blipFill>
          <a:blip r:embed="rId1"/>
          <a:stretch>
            <a:fillRect/>
          </a:stretch>
        </p:blipFill>
        <p:spPr>
          <a:xfrm>
            <a:off x="893445" y="2902585"/>
            <a:ext cx="4688840" cy="2432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48" name="AutoShape 4"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0" name="AutoShape 6"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2" name="AutoShape 8"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4" name="AutoShape 10" descr="https://upload-images.jianshu.io/upload_images/5274420-5c2b3e02be57fced.png?imageMogr2/auto-orient/strip|imageView2/2/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0" name="图片 19"/>
          <p:cNvPicPr>
            <a:picLocks noChangeAspect="1"/>
          </p:cNvPicPr>
          <p:nvPr/>
        </p:nvPicPr>
        <p:blipFill>
          <a:blip r:embed="rId1"/>
          <a:stretch>
            <a:fillRect/>
          </a:stretch>
        </p:blipFill>
        <p:spPr>
          <a:xfrm>
            <a:off x="3037205" y="2023110"/>
            <a:ext cx="6911340" cy="4076700"/>
          </a:xfrm>
          <a:prstGeom prst="rect">
            <a:avLst/>
          </a:prstGeom>
        </p:spPr>
      </p:pic>
      <p:sp>
        <p:nvSpPr>
          <p:cNvPr id="5" name="云形标注 4"/>
          <p:cNvSpPr/>
          <p:nvPr/>
        </p:nvSpPr>
        <p:spPr>
          <a:xfrm flipH="1">
            <a:off x="828675" y="514985"/>
            <a:ext cx="2864485" cy="1699895"/>
          </a:xfrm>
          <a:prstGeom prst="cloudCallout">
            <a:avLst>
              <a:gd name="adj1" fmla="val -30026"/>
              <a:gd name="adj2" fmla="val 67295"/>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smtClean="0">
                <a:solidFill>
                  <a:schemeClr val="tx1"/>
                </a:solidFill>
                <a:sym typeface="+mn-ea"/>
              </a:rPr>
              <a:t>此处的</a:t>
            </a:r>
            <a:r>
              <a:rPr lang="en-US" altLang="zh-CN" sz="2400" b="1" dirty="0" smtClean="0">
                <a:solidFill>
                  <a:schemeClr val="tx1"/>
                </a:solidFill>
                <a:sym typeface="+mn-ea"/>
              </a:rPr>
              <a:t>“</a:t>
            </a:r>
            <a:r>
              <a:rPr lang="zh-CN" altLang="en-US" sz="2400" b="1" dirty="0" smtClean="0">
                <a:solidFill>
                  <a:schemeClr val="tx1"/>
                </a:solidFill>
                <a:sym typeface="+mn-ea"/>
              </a:rPr>
              <a:t>学习</a:t>
            </a:r>
            <a:r>
              <a:rPr lang="en-US" altLang="zh-CN" sz="2400" b="1" dirty="0" smtClean="0">
                <a:solidFill>
                  <a:schemeClr val="tx1"/>
                </a:solidFill>
                <a:sym typeface="+mn-ea"/>
              </a:rPr>
              <a:t>”</a:t>
            </a:r>
            <a:r>
              <a:rPr lang="zh-CN" altLang="en-US" sz="2400" b="1" dirty="0" smtClean="0">
                <a:solidFill>
                  <a:schemeClr val="tx1"/>
                </a:solidFill>
                <a:sym typeface="+mn-ea"/>
              </a:rPr>
              <a:t>包括</a:t>
            </a:r>
            <a:r>
              <a:rPr lang="en-US" altLang="zh-CN" sz="2400" b="1" dirty="0" smtClean="0">
                <a:solidFill>
                  <a:schemeClr val="tx1"/>
                </a:solidFill>
                <a:sym typeface="+mn-ea"/>
              </a:rPr>
              <a:t>RL</a:t>
            </a:r>
            <a:endParaRPr lang="en-US" altLang="zh-CN" sz="2400" b="1" dirty="0" smtClean="0">
              <a:solidFill>
                <a:schemeClr val="tx1"/>
              </a:solidFill>
              <a:sym typeface="+mn-ea"/>
            </a:endParaRPr>
          </a:p>
        </p:txBody>
      </p:sp>
      <p:sp>
        <p:nvSpPr>
          <p:cNvPr id="8" name="椭圆 7"/>
          <p:cNvSpPr/>
          <p:nvPr/>
        </p:nvSpPr>
        <p:spPr>
          <a:xfrm>
            <a:off x="8661400" y="4091305"/>
            <a:ext cx="1055370" cy="177419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0"/>
          <p:cNvSpPr>
            <a:spLocks noGrp="1"/>
          </p:cNvSpPr>
          <p:nvPr>
            <p:ph type="ctrTitle"/>
          </p:nvPr>
        </p:nvSpPr>
        <p:spPr>
          <a:xfrm>
            <a:off x="1608455" y="742315"/>
            <a:ext cx="9160510" cy="2387600"/>
          </a:xfrm>
        </p:spPr>
        <p:txBody>
          <a:bodyPr>
            <a:noAutofit/>
          </a:bodyPr>
          <a:p>
            <a:pPr>
              <a:lnSpc>
                <a:spcPct val="150000"/>
              </a:lnSpc>
            </a:pPr>
            <a:r>
              <a:rPr lang="en-US" altLang="en-US" b="1" dirty="0" err="1">
                <a:effectLst>
                  <a:glow rad="228600">
                    <a:schemeClr val="accent4">
                      <a:satMod val="175000"/>
                      <a:alpha val="40000"/>
                    </a:schemeClr>
                  </a:glow>
                  <a:outerShdw blurRad="38100" dist="19050" dir="2700000" algn="tl" rotWithShape="0">
                    <a:schemeClr val="dk1">
                      <a:alpha val="40000"/>
                    </a:schemeClr>
                  </a:outerShdw>
                </a:effectLst>
              </a:rPr>
              <a:t>第二部分 AI与未来</a:t>
            </a:r>
            <a:br>
              <a:rPr lang="en-US" altLang="en-US" b="1" dirty="0" err="1">
                <a:effectLst>
                  <a:glow rad="228600">
                    <a:schemeClr val="accent4">
                      <a:satMod val="175000"/>
                      <a:alpha val="40000"/>
                    </a:schemeClr>
                  </a:glow>
                  <a:outerShdw blurRad="38100" dist="19050" dir="2700000" algn="tl" rotWithShape="0">
                    <a:schemeClr val="dk1">
                      <a:alpha val="40000"/>
                    </a:schemeClr>
                  </a:outerShdw>
                </a:effectLst>
              </a:rPr>
            </a:br>
            <a:endParaRPr lang="en-US" altLang="en-US" sz="5400" b="1" dirty="0" err="1">
              <a:ln w="10160">
                <a:solidFill>
                  <a:schemeClr val="accent5"/>
                </a:solidFill>
                <a:prstDash val="solid"/>
              </a:ln>
              <a:solidFill>
                <a:srgbClr val="FFFFFF"/>
              </a:solidFill>
              <a:effectLst>
                <a:glow rad="228600">
                  <a:schemeClr val="accent4">
                    <a:satMod val="175000"/>
                    <a:alpha val="40000"/>
                  </a:schemeClr>
                </a:glow>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1"/>
          <a:stretch>
            <a:fillRect/>
          </a:stretch>
        </p:blipFill>
        <p:spPr>
          <a:xfrm>
            <a:off x="3754120" y="2749550"/>
            <a:ext cx="4869180" cy="27660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AI应用热潮（李开复《AI 未来》，2018年）</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pic>
        <p:nvPicPr>
          <p:cNvPr id="9" name="Picture 8"/>
          <p:cNvPicPr>
            <a:picLocks noChangeAspect="1"/>
          </p:cNvPicPr>
          <p:nvPr/>
        </p:nvPicPr>
        <p:blipFill>
          <a:blip r:embed="rId1"/>
          <a:stretch>
            <a:fillRect/>
          </a:stretch>
        </p:blipFill>
        <p:spPr>
          <a:xfrm>
            <a:off x="1584325" y="1691005"/>
            <a:ext cx="9022715" cy="425513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第一波：互联网智能化</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1026795" y="1825625"/>
            <a:ext cx="579628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sz="2200">
                <a:sym typeface="+mn-ea"/>
              </a:rPr>
              <a:t>很好理解，比如百度会根据你的搜索习惯进行推荐、淘宝会推荐你喜欢的商品</a:t>
            </a:r>
            <a:r>
              <a:rPr lang="en-US" altLang="en-US" sz="2200">
                <a:sym typeface="+mn-ea"/>
              </a:rPr>
              <a:t>、视频头条等。</a:t>
            </a:r>
            <a:endParaRPr lang="en-US" altLang="en-US" sz="2200">
              <a:sym typeface="+mn-ea"/>
            </a:endParaRPr>
          </a:p>
          <a:p>
            <a:pPr>
              <a:lnSpc>
                <a:spcPct val="120000"/>
              </a:lnSpc>
              <a:spcAft>
                <a:spcPts val="0"/>
              </a:spcAft>
            </a:pPr>
            <a:endParaRPr lang="en-US" altLang="en-US" sz="2200"/>
          </a:p>
          <a:p>
            <a:pPr>
              <a:lnSpc>
                <a:spcPct val="120000"/>
              </a:lnSpc>
              <a:spcAft>
                <a:spcPts val="0"/>
              </a:spcAft>
            </a:pPr>
            <a:r>
              <a:rPr lang="en-US" sz="2200">
                <a:sym typeface="+mn-ea"/>
              </a:rPr>
              <a:t>基本原理是给数据打上标签，然后训练。</a:t>
            </a:r>
            <a:endParaRPr lang="en-US" sz="2200">
              <a:sym typeface="+mn-ea"/>
            </a:endParaRPr>
          </a:p>
          <a:p>
            <a:pPr>
              <a:lnSpc>
                <a:spcPct val="120000"/>
              </a:lnSpc>
              <a:spcAft>
                <a:spcPts val="0"/>
              </a:spcAft>
            </a:pPr>
            <a:endParaRPr lang="en-US" sz="2200">
              <a:sym typeface="+mn-ea"/>
            </a:endParaRPr>
          </a:p>
          <a:p>
            <a:pPr>
              <a:lnSpc>
                <a:spcPct val="120000"/>
              </a:lnSpc>
              <a:spcAft>
                <a:spcPts val="0"/>
              </a:spcAft>
            </a:pPr>
            <a:r>
              <a:rPr lang="en-US" sz="2200">
                <a:sym typeface="+mn-ea"/>
              </a:rPr>
              <a:t>以中国互联网产生的数据量和用户基础，这块发展相当迅猛和成熟。</a:t>
            </a:r>
            <a:endParaRPr altLang="en-US" sz="2200"/>
          </a:p>
          <a:p>
            <a:pPr>
              <a:lnSpc>
                <a:spcPct val="120000"/>
              </a:lnSpc>
              <a:spcAft>
                <a:spcPts val="0"/>
              </a:spcAft>
            </a:pPr>
            <a:endParaRPr altLang="en-US" sz="2200" b="1"/>
          </a:p>
        </p:txBody>
      </p:sp>
      <p:pic>
        <p:nvPicPr>
          <p:cNvPr id="5" name="Picture 4"/>
          <p:cNvPicPr>
            <a:picLocks noChangeAspect="1"/>
          </p:cNvPicPr>
          <p:nvPr/>
        </p:nvPicPr>
        <p:blipFill>
          <a:blip r:embed="rId1"/>
          <a:stretch>
            <a:fillRect/>
          </a:stretch>
        </p:blipFill>
        <p:spPr>
          <a:xfrm>
            <a:off x="7096760" y="2178050"/>
            <a:ext cx="4055110" cy="26816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第二波：商业智能化</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1026795" y="1825625"/>
            <a:ext cx="579628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altLang="en-US" sz="2200">
                <a:sym typeface="+mn-ea"/>
              </a:rPr>
              <a:t>针对企业的</a:t>
            </a:r>
            <a:r>
              <a:rPr lang="en-US" sz="2200">
                <a:sym typeface="+mn-ea"/>
              </a:rPr>
              <a:t>市场</a:t>
            </a:r>
            <a:r>
              <a:rPr lang="en-US" altLang="en-US" sz="2200">
                <a:sym typeface="+mn-ea"/>
              </a:rPr>
              <a:t>（2B视场）</a:t>
            </a:r>
            <a:r>
              <a:rPr lang="en-US" sz="2200">
                <a:sym typeface="+mn-ea"/>
              </a:rPr>
              <a:t>的软件服务</a:t>
            </a:r>
            <a:r>
              <a:rPr lang="en-US" altLang="en-US" sz="2200">
                <a:sym typeface="+mn-ea"/>
              </a:rPr>
              <a:t>。</a:t>
            </a:r>
            <a:endParaRPr lang="en-US" altLang="en-US" sz="2200">
              <a:sym typeface="+mn-ea"/>
            </a:endParaRPr>
          </a:p>
          <a:p>
            <a:pPr>
              <a:lnSpc>
                <a:spcPct val="120000"/>
              </a:lnSpc>
              <a:spcAft>
                <a:spcPts val="0"/>
              </a:spcAft>
            </a:pPr>
            <a:endParaRPr lang="en-US" altLang="en-US" sz="2200">
              <a:sym typeface="+mn-ea"/>
            </a:endParaRPr>
          </a:p>
          <a:p>
            <a:pPr>
              <a:lnSpc>
                <a:spcPct val="120000"/>
              </a:lnSpc>
              <a:spcAft>
                <a:spcPts val="0"/>
              </a:spcAft>
            </a:pPr>
            <a:r>
              <a:rPr lang="en-US" sz="2200">
                <a:sym typeface="+mn-ea"/>
              </a:rPr>
              <a:t>高盛用人工智能取代很多交易员；Salesforce有爱因斯坦；SAP有牛顿（爱因斯坦和牛顿均为两大巨头的人工智能产品）；IBM的Watson；图像识别用于医疗等</a:t>
            </a:r>
            <a:r>
              <a:rPr lang="en-US" altLang="en-US" sz="2200">
                <a:sym typeface="+mn-ea"/>
              </a:rPr>
              <a:t>。</a:t>
            </a:r>
            <a:endParaRPr lang="en-US" sz="2200">
              <a:sym typeface="+mn-ea"/>
            </a:endParaRPr>
          </a:p>
          <a:p>
            <a:pPr>
              <a:lnSpc>
                <a:spcPct val="120000"/>
              </a:lnSpc>
              <a:spcAft>
                <a:spcPts val="0"/>
              </a:spcAft>
            </a:pPr>
            <a:endParaRPr altLang="en-US" sz="2200" b="1"/>
          </a:p>
        </p:txBody>
      </p:sp>
      <p:pic>
        <p:nvPicPr>
          <p:cNvPr id="3" name="Picture 2"/>
          <p:cNvPicPr>
            <a:picLocks noChangeAspect="1"/>
          </p:cNvPicPr>
          <p:nvPr/>
        </p:nvPicPr>
        <p:blipFill>
          <a:blip r:embed="rId1"/>
          <a:stretch>
            <a:fillRect/>
          </a:stretch>
        </p:blipFill>
        <p:spPr>
          <a:xfrm>
            <a:off x="7362190" y="1483995"/>
            <a:ext cx="4432935" cy="3890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第三波：实体世界智能化</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1026795" y="1825625"/>
            <a:ext cx="579628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sz="2200">
                <a:sym typeface="+mn-ea"/>
              </a:rPr>
              <a:t>OMO，即Online-Merge-Offline </a:t>
            </a:r>
            <a:r>
              <a:rPr lang="en-US" altLang="en-US" sz="2200">
                <a:sym typeface="+mn-ea"/>
              </a:rPr>
              <a:t>（线上线下边界模糊）。</a:t>
            </a:r>
            <a:endParaRPr lang="en-US" sz="2200">
              <a:sym typeface="+mn-ea"/>
            </a:endParaRPr>
          </a:p>
          <a:p>
            <a:pPr>
              <a:lnSpc>
                <a:spcPct val="120000"/>
              </a:lnSpc>
              <a:spcAft>
                <a:spcPts val="0"/>
              </a:spcAft>
            </a:pPr>
            <a:endParaRPr lang="en-US" sz="2200">
              <a:sym typeface="+mn-ea"/>
            </a:endParaRPr>
          </a:p>
          <a:p>
            <a:pPr>
              <a:lnSpc>
                <a:spcPct val="120000"/>
              </a:lnSpc>
              <a:spcAft>
                <a:spcPts val="0"/>
              </a:spcAft>
            </a:pPr>
            <a:r>
              <a:rPr lang="en-US" altLang="en-US" sz="2200">
                <a:sym typeface="+mn-ea"/>
              </a:rPr>
              <a:t>举例：</a:t>
            </a:r>
            <a:r>
              <a:rPr lang="en-US" sz="2200">
                <a:sym typeface="+mn-ea"/>
              </a:rPr>
              <a:t>小米的智能音箱“小爱”。</a:t>
            </a:r>
            <a:endParaRPr lang="en-US" sz="2200">
              <a:sym typeface="+mn-ea"/>
            </a:endParaRPr>
          </a:p>
          <a:p>
            <a:pPr>
              <a:lnSpc>
                <a:spcPct val="120000"/>
              </a:lnSpc>
              <a:spcAft>
                <a:spcPts val="0"/>
              </a:spcAft>
            </a:pPr>
            <a:endParaRPr lang="en-US" sz="2200">
              <a:sym typeface="+mn-ea"/>
            </a:endParaRPr>
          </a:p>
          <a:p>
            <a:pPr>
              <a:lnSpc>
                <a:spcPct val="120000"/>
              </a:lnSpc>
              <a:spcAft>
                <a:spcPts val="0"/>
              </a:spcAft>
            </a:pPr>
            <a:r>
              <a:rPr lang="en-US" sz="2200">
                <a:sym typeface="+mn-ea"/>
              </a:rPr>
              <a:t>很多虚拟世界的概念将在现实世界里得到很好的体验。</a:t>
            </a:r>
            <a:endParaRPr lang="en-US" sz="2200">
              <a:sym typeface="+mn-ea"/>
            </a:endParaRPr>
          </a:p>
        </p:txBody>
      </p:sp>
      <p:sp>
        <p:nvSpPr>
          <p:cNvPr id="5" name="Text Box 4"/>
          <p:cNvSpPr txBox="1"/>
          <p:nvPr/>
        </p:nvSpPr>
        <p:spPr>
          <a:xfrm>
            <a:off x="7070090" y="4270375"/>
            <a:ext cx="4921250" cy="2306955"/>
          </a:xfrm>
          <a:prstGeom prst="rect">
            <a:avLst/>
          </a:prstGeom>
          <a:noFill/>
        </p:spPr>
        <p:txBody>
          <a:bodyPr wrap="square" rtlCol="0" anchor="t">
            <a:spAutoFit/>
          </a:bodyPr>
          <a:p>
            <a:pPr algn="ctr"/>
            <a:r>
              <a:rPr lang="en-US" b="1"/>
              <a:t>小米AI音箱是支持语音交互，提供新闻、天气、闹钟、倒计时、备忘、提醒、时间、汇率、股票、限行、算数、查找手机、百科/问答、闲聊、笑话、菜谱、翻译等各类功能。</a:t>
            </a:r>
            <a:endParaRPr lang="en-US" b="1"/>
          </a:p>
          <a:p>
            <a:pPr algn="ctr"/>
            <a:endParaRPr lang="en-US" b="1"/>
          </a:p>
          <a:p>
            <a:pPr algn="ctr"/>
            <a:r>
              <a:rPr lang="en-US" b="1"/>
              <a:t>可控制小米电视、扫地机器人、空气净化器等小米及生态链设备，也可通过小米插座、插线板来控制第三方产品。</a:t>
            </a:r>
            <a:endParaRPr lang="en-US" b="1"/>
          </a:p>
        </p:txBody>
      </p:sp>
      <p:pic>
        <p:nvPicPr>
          <p:cNvPr id="7" name="Picture 6"/>
          <p:cNvPicPr>
            <a:picLocks noChangeAspect="1"/>
          </p:cNvPicPr>
          <p:nvPr/>
        </p:nvPicPr>
        <p:blipFill>
          <a:blip r:embed="rId1"/>
          <a:stretch>
            <a:fillRect/>
          </a:stretch>
        </p:blipFill>
        <p:spPr>
          <a:xfrm>
            <a:off x="7566660" y="1102360"/>
            <a:ext cx="4424680" cy="2691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第四波：自主智能化</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1026795" y="1825625"/>
            <a:ext cx="579628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altLang="en-US" sz="2200">
                <a:sym typeface="+mn-ea"/>
              </a:rPr>
              <a:t>把极复杂的数据和机器感知能力结合起来，就会得到不仅能了解世界，也能改变世界的机器。</a:t>
            </a:r>
            <a:endParaRPr lang="en-US" altLang="en-US" sz="2200">
              <a:sym typeface="+mn-ea"/>
            </a:endParaRPr>
          </a:p>
          <a:p>
            <a:pPr>
              <a:lnSpc>
                <a:spcPct val="120000"/>
              </a:lnSpc>
              <a:spcAft>
                <a:spcPts val="0"/>
              </a:spcAft>
            </a:pPr>
            <a:endParaRPr lang="en-US" altLang="en-US" sz="2200">
              <a:sym typeface="+mn-ea"/>
            </a:endParaRPr>
          </a:p>
          <a:p>
            <a:pPr>
              <a:lnSpc>
                <a:spcPct val="120000"/>
              </a:lnSpc>
              <a:spcAft>
                <a:spcPts val="0"/>
              </a:spcAft>
            </a:pPr>
            <a:r>
              <a:rPr lang="en-US" altLang="en-US" sz="2200">
                <a:sym typeface="+mn-ea"/>
              </a:rPr>
              <a:t>比如人人皆知的自动驾驶汽车，以及无人机“峰群”消防。彻底改变购物、餐厅、城市、工厂等。</a:t>
            </a:r>
            <a:endParaRPr lang="en-US" altLang="en-US" sz="2200">
              <a:sym typeface="+mn-ea"/>
            </a:endParaRPr>
          </a:p>
        </p:txBody>
      </p:sp>
      <p:pic>
        <p:nvPicPr>
          <p:cNvPr id="3" name="Picture 2"/>
          <p:cNvPicPr>
            <a:picLocks noChangeAspect="1"/>
          </p:cNvPicPr>
          <p:nvPr/>
        </p:nvPicPr>
        <p:blipFill>
          <a:blip r:embed="rId1"/>
          <a:stretch>
            <a:fillRect/>
          </a:stretch>
        </p:blipFill>
        <p:spPr>
          <a:xfrm>
            <a:off x="7536180" y="1825625"/>
            <a:ext cx="3589020" cy="2860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pic>
        <p:nvPicPr>
          <p:cNvPr id="5" name="Picture 4"/>
          <p:cNvPicPr>
            <a:picLocks noChangeAspect="1"/>
          </p:cNvPicPr>
          <p:nvPr/>
        </p:nvPicPr>
        <p:blipFill>
          <a:blip r:embed="rId1"/>
          <a:stretch>
            <a:fillRect/>
          </a:stretch>
        </p:blipFill>
        <p:spPr>
          <a:xfrm>
            <a:off x="1885950" y="842645"/>
            <a:ext cx="8304530" cy="517271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未来10年（引自麦肯锡研究院报告）</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561657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altLang="en-US" sz="2200"/>
          </a:p>
          <a:p>
            <a:pPr>
              <a:lnSpc>
                <a:spcPct val="120000"/>
              </a:lnSpc>
              <a:spcAft>
                <a:spcPts val="0"/>
              </a:spcAft>
            </a:pPr>
            <a:r>
              <a:rPr lang="en-US" altLang="en-US" sz="2200"/>
              <a:t>麦肯锡全球研究院研究了五大类AI：计</a:t>
            </a:r>
            <a:r>
              <a:rPr lang="en-US" altLang="en-US" sz="2200" b="1"/>
              <a:t>算机视觉</a:t>
            </a:r>
            <a:r>
              <a:rPr lang="en-US" altLang="en-US" sz="2200"/>
              <a:t>，</a:t>
            </a:r>
            <a:r>
              <a:rPr lang="en-US" altLang="en-US" sz="2200" b="1"/>
              <a:t>自然语言</a:t>
            </a:r>
            <a:r>
              <a:rPr lang="en-US" altLang="en-US" sz="2200"/>
              <a:t>，</a:t>
            </a:r>
            <a:r>
              <a:rPr lang="en-US" altLang="en-US" sz="2200" b="1"/>
              <a:t>虚拟助手</a:t>
            </a:r>
            <a:r>
              <a:rPr lang="en-US" altLang="en-US" sz="2200"/>
              <a:t>，</a:t>
            </a:r>
            <a:r>
              <a:rPr lang="en-US" altLang="en-US" sz="2200" b="1"/>
              <a:t>机器人过程自动化</a:t>
            </a:r>
            <a:r>
              <a:rPr lang="en-US" altLang="en-US" sz="2200"/>
              <a:t>和</a:t>
            </a:r>
            <a:r>
              <a:rPr lang="en-US" altLang="en-US" sz="2200" b="1"/>
              <a:t>高级机器学习</a:t>
            </a:r>
            <a:r>
              <a:rPr lang="en-US" altLang="en-US" sz="2200"/>
              <a:t>。</a:t>
            </a:r>
            <a:endParaRPr lang="en-US" altLang="en-US" sz="2200"/>
          </a:p>
          <a:p>
            <a:pPr>
              <a:lnSpc>
                <a:spcPct val="120000"/>
              </a:lnSpc>
              <a:spcAft>
                <a:spcPts val="0"/>
              </a:spcAft>
            </a:pPr>
            <a:endParaRPr lang="en-US" altLang="en-US" sz="2200"/>
          </a:p>
          <a:p>
            <a:pPr>
              <a:lnSpc>
                <a:spcPct val="120000"/>
              </a:lnSpc>
              <a:spcAft>
                <a:spcPts val="0"/>
              </a:spcAft>
            </a:pPr>
            <a:endParaRPr altLang="en-US" sz="2200"/>
          </a:p>
          <a:p>
            <a:pPr>
              <a:lnSpc>
                <a:spcPct val="120000"/>
              </a:lnSpc>
              <a:spcAft>
                <a:spcPts val="0"/>
              </a:spcAft>
            </a:pPr>
            <a:endParaRPr altLang="en-US" sz="2200" b="1"/>
          </a:p>
        </p:txBody>
      </p:sp>
      <p:pic>
        <p:nvPicPr>
          <p:cNvPr id="6" name="Picture 5"/>
          <p:cNvPicPr>
            <a:picLocks noChangeAspect="1"/>
          </p:cNvPicPr>
          <p:nvPr/>
        </p:nvPicPr>
        <p:blipFill>
          <a:blip r:embed="rId1"/>
          <a:stretch>
            <a:fillRect/>
          </a:stretch>
        </p:blipFill>
        <p:spPr>
          <a:xfrm>
            <a:off x="7745730" y="2157730"/>
            <a:ext cx="3119120" cy="3045460"/>
          </a:xfrm>
          <a:prstGeom prst="rect">
            <a:avLst/>
          </a:prstGeom>
        </p:spPr>
      </p:pic>
      <p:sp>
        <p:nvSpPr>
          <p:cNvPr id="7" name="Text Box 6"/>
          <p:cNvSpPr txBox="1"/>
          <p:nvPr/>
        </p:nvSpPr>
        <p:spPr>
          <a:xfrm>
            <a:off x="7868285" y="5476875"/>
            <a:ext cx="2748280" cy="368300"/>
          </a:xfrm>
          <a:prstGeom prst="rect">
            <a:avLst/>
          </a:prstGeom>
          <a:noFill/>
        </p:spPr>
        <p:txBody>
          <a:bodyPr wrap="none" rtlCol="0" anchor="t">
            <a:spAutoFit/>
          </a:bodyPr>
          <a:p>
            <a:r>
              <a:rPr lang="en-US">
                <a:sym typeface="+mn-ea"/>
              </a:rPr>
              <a:t>2016年人工智能投资分析</a:t>
            </a: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未来10年（引自麦肯锡研究院报告）</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525716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r>
              <a:rPr lang="en-US" altLang="en-US" sz="2200"/>
              <a:t>与今天相比，</a:t>
            </a:r>
            <a:r>
              <a:rPr lang="en-US" altLang="en-US" sz="2200" b="1"/>
              <a:t>领先的人工智能国家</a:t>
            </a:r>
            <a:r>
              <a:rPr lang="en-US" altLang="en-US" sz="2200"/>
              <a:t>（主要是发达国家，但中国可能例外）可以获得额外</a:t>
            </a:r>
            <a:r>
              <a:rPr lang="en-US" altLang="en-US" sz="2200" b="1"/>
              <a:t>20%至25%的净经济效益</a:t>
            </a:r>
            <a:r>
              <a:rPr lang="en-US" altLang="en-US" sz="2200"/>
              <a:t>，而</a:t>
            </a:r>
            <a:r>
              <a:rPr lang="en-US" altLang="en-US" sz="2200" b="1"/>
              <a:t>发展中国家</a:t>
            </a:r>
            <a:r>
              <a:rPr lang="en-US" altLang="en-US" sz="2200"/>
              <a:t>可能只能获得约</a:t>
            </a:r>
            <a:r>
              <a:rPr lang="en-US" altLang="en-US" sz="2200" b="1"/>
              <a:t>5%至15%</a:t>
            </a:r>
            <a:r>
              <a:rPr lang="en-US" altLang="en-US" sz="2200"/>
              <a:t>。</a:t>
            </a:r>
            <a:endParaRPr lang="en-US" altLang="en-US" sz="2200"/>
          </a:p>
          <a:p>
            <a:pPr>
              <a:lnSpc>
                <a:spcPct val="120000"/>
              </a:lnSpc>
              <a:spcAft>
                <a:spcPts val="0"/>
              </a:spcAft>
            </a:pPr>
            <a:endParaRPr lang="en-US" altLang="en-US" sz="2200"/>
          </a:p>
          <a:p>
            <a:pPr>
              <a:lnSpc>
                <a:spcPct val="120000"/>
              </a:lnSpc>
              <a:spcAft>
                <a:spcPts val="0"/>
              </a:spcAft>
            </a:pPr>
            <a:r>
              <a:rPr lang="en-US" altLang="en-US" sz="2200"/>
              <a:t>以</a:t>
            </a:r>
            <a:r>
              <a:rPr lang="en-US" altLang="en-US" sz="2200" b="1"/>
              <a:t>重复性活动</a:t>
            </a:r>
            <a:r>
              <a:rPr lang="en-US" altLang="en-US" sz="2200"/>
              <a:t>为特征，或</a:t>
            </a:r>
            <a:r>
              <a:rPr lang="en-US" altLang="en-US" sz="2200" b="1"/>
              <a:t>需要较低水平数字技能</a:t>
            </a:r>
            <a:r>
              <a:rPr lang="en-US" altLang="en-US" sz="2200"/>
              <a:t>的工作岗位，2030年占总体就业人数比例将</a:t>
            </a:r>
            <a:r>
              <a:rPr lang="en-US" altLang="en-US" sz="2200" b="1"/>
              <a:t>从40%下降到30%</a:t>
            </a:r>
            <a:r>
              <a:rPr lang="en-US" altLang="en-US" sz="2200"/>
              <a:t>左右。</a:t>
            </a:r>
            <a:endParaRPr lang="en-US" altLang="en-US" sz="2200"/>
          </a:p>
          <a:p>
            <a:pPr>
              <a:lnSpc>
                <a:spcPct val="120000"/>
              </a:lnSpc>
              <a:spcAft>
                <a:spcPts val="0"/>
              </a:spcAft>
            </a:pPr>
            <a:endParaRPr altLang="en-US" sz="2200"/>
          </a:p>
          <a:p>
            <a:pPr>
              <a:lnSpc>
                <a:spcPct val="120000"/>
              </a:lnSpc>
              <a:spcAft>
                <a:spcPts val="0"/>
              </a:spcAft>
            </a:pPr>
            <a:endParaRPr altLang="en-US" sz="2200" b="1"/>
          </a:p>
        </p:txBody>
      </p:sp>
      <p:pic>
        <p:nvPicPr>
          <p:cNvPr id="3" name="Picture 2"/>
          <p:cNvPicPr>
            <a:picLocks noChangeAspect="1"/>
          </p:cNvPicPr>
          <p:nvPr/>
        </p:nvPicPr>
        <p:blipFill>
          <a:blip r:embed="rId1"/>
          <a:stretch>
            <a:fillRect/>
          </a:stretch>
        </p:blipFill>
        <p:spPr>
          <a:xfrm>
            <a:off x="6316980" y="2697480"/>
            <a:ext cx="5036820" cy="2833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t>举例</a:t>
            </a:r>
            <a:endParaRPr lang="zh-CN" altLang="en-US" b="1" dirty="0" smtClean="0"/>
          </a:p>
        </p:txBody>
      </p:sp>
      <p:sp>
        <p:nvSpPr>
          <p:cNvPr id="31746" name="AutoShape 2"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48" name="AutoShape 4"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0" name="AutoShape 6"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2" name="AutoShape 8"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4" name="AutoShape 10" descr="https://upload-images.jianshu.io/upload_images/5274420-5c2b3e02be57fced.png?imageMogr2/auto-orient/strip|imageView2/2/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1"/>
          <a:srcRect t="21517"/>
          <a:stretch>
            <a:fillRect/>
          </a:stretch>
        </p:blipFill>
        <p:spPr>
          <a:xfrm>
            <a:off x="2255520" y="4738370"/>
            <a:ext cx="8488680" cy="1859915"/>
          </a:xfrm>
          <a:prstGeom prst="rect">
            <a:avLst/>
          </a:prstGeom>
        </p:spPr>
      </p:pic>
      <p:pic>
        <p:nvPicPr>
          <p:cNvPr id="5" name="图片 4"/>
          <p:cNvPicPr>
            <a:picLocks noChangeAspect="1"/>
          </p:cNvPicPr>
          <p:nvPr/>
        </p:nvPicPr>
        <p:blipFill>
          <a:blip r:embed="rId2"/>
          <a:stretch>
            <a:fillRect/>
          </a:stretch>
        </p:blipFill>
        <p:spPr>
          <a:xfrm>
            <a:off x="3889375" y="1339215"/>
            <a:ext cx="4412615" cy="294386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918845" y="742315"/>
            <a:ext cx="10387330" cy="5767070"/>
          </a:xfrm>
        </p:spPr>
        <p:txBody>
          <a:bodyPr>
            <a:noAutofit/>
          </a:bodyPr>
          <a:lstStyle/>
          <a:p>
            <a:pPr>
              <a:lnSpc>
                <a:spcPct val="150000"/>
              </a:lnSpc>
            </a:pPr>
            <a:br>
              <a:rPr lang="en-US" sz="3200" b="1" dirty="0" smtClean="0">
                <a:solidFill>
                  <a:schemeClr val="tx1"/>
                </a:solidFill>
                <a:effectLst>
                  <a:outerShdw blurRad="38100" dist="19050" dir="2700000" algn="tl" rotWithShape="0">
                    <a:schemeClr val="dk1">
                      <a:alpha val="40000"/>
                    </a:schemeClr>
                  </a:outerShdw>
                </a:effectLst>
              </a:rPr>
            </a:br>
            <a:r>
              <a:rPr lang="en-US" sz="3200" b="1" dirty="0" smtClean="0">
                <a:solidFill>
                  <a:schemeClr val="tx1"/>
                </a:solidFill>
                <a:effectLst>
                  <a:outerShdw blurRad="38100" dist="19050" dir="2700000" algn="tl" rotWithShape="0">
                    <a:schemeClr val="dk1">
                      <a:alpha val="40000"/>
                    </a:schemeClr>
                  </a:outerShdw>
                </a:effectLst>
              </a:rPr>
              <a:t>再以后呢？</a:t>
            </a:r>
            <a:br>
              <a:rPr lang="en-US" sz="3200" b="1" dirty="0" smtClean="0">
                <a:solidFill>
                  <a:schemeClr val="tx1"/>
                </a:solidFill>
                <a:effectLst>
                  <a:outerShdw blurRad="38100" dist="19050" dir="2700000" algn="tl" rotWithShape="0">
                    <a:schemeClr val="dk1">
                      <a:alpha val="40000"/>
                    </a:schemeClr>
                  </a:outerShdw>
                </a:effectLst>
              </a:rPr>
            </a:br>
            <a:r>
              <a:rPr lang="en-US" sz="3200" b="1" dirty="0" smtClean="0">
                <a:solidFill>
                  <a:schemeClr val="tx1"/>
                </a:solidFill>
                <a:effectLst>
                  <a:outerShdw blurRad="38100" dist="19050" dir="2700000" algn="tl" rotWithShape="0">
                    <a:schemeClr val="dk1">
                      <a:alpha val="40000"/>
                    </a:schemeClr>
                  </a:outerShdw>
                </a:effectLst>
              </a:rPr>
              <a:t>再再以后呢？</a:t>
            </a:r>
            <a:br>
              <a:rPr lang="en-US" sz="3200" b="1" dirty="0" smtClean="0">
                <a:solidFill>
                  <a:schemeClr val="tx1"/>
                </a:solidFill>
                <a:effectLst>
                  <a:outerShdw blurRad="38100" dist="19050" dir="2700000" algn="tl" rotWithShape="0">
                    <a:schemeClr val="dk1">
                      <a:alpha val="40000"/>
                    </a:schemeClr>
                  </a:outerShdw>
                </a:effectLst>
              </a:rPr>
            </a:br>
            <a:r>
              <a:rPr lang="en-US" sz="3200" b="1" dirty="0" smtClean="0">
                <a:solidFill>
                  <a:schemeClr val="tx1"/>
                </a:solidFill>
                <a:effectLst>
                  <a:outerShdw blurRad="38100" dist="19050" dir="2700000" algn="tl" rotWithShape="0">
                    <a:schemeClr val="dk1">
                      <a:alpha val="40000"/>
                    </a:schemeClr>
                  </a:outerShdw>
                </a:effectLst>
              </a:rPr>
              <a:t>...</a:t>
            </a:r>
            <a:endParaRPr lang="en-US" sz="3200"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5015230" y="941070"/>
            <a:ext cx="2529840" cy="28727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强人工智能</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525716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r>
              <a:rPr lang="en-US" altLang="en-US" sz="2200"/>
              <a:t>作为有思维的机器，强人工智能有能力执行任何人类可以完成甚至人类都无法完成的任务。</a:t>
            </a:r>
            <a:endParaRPr lang="en-US" altLang="en-US" sz="2200"/>
          </a:p>
          <a:p>
            <a:pPr>
              <a:lnSpc>
                <a:spcPct val="120000"/>
              </a:lnSpc>
              <a:spcAft>
                <a:spcPts val="0"/>
              </a:spcAft>
            </a:pPr>
            <a:endParaRPr lang="en-US" altLang="en-US" sz="2200"/>
          </a:p>
          <a:p>
            <a:pPr>
              <a:lnSpc>
                <a:spcPct val="120000"/>
              </a:lnSpc>
              <a:spcAft>
                <a:spcPts val="0"/>
              </a:spcAft>
            </a:pPr>
            <a:r>
              <a:rPr lang="en-US" altLang="en-US" sz="2200"/>
              <a:t>一种能够理解与操纵世界，且具有自我完善能力的机器。</a:t>
            </a:r>
            <a:endParaRPr lang="en-US" altLang="en-US" sz="2200"/>
          </a:p>
          <a:p>
            <a:pPr>
              <a:lnSpc>
                <a:spcPct val="120000"/>
              </a:lnSpc>
              <a:spcAft>
                <a:spcPts val="0"/>
              </a:spcAft>
            </a:pPr>
            <a:endParaRPr lang="en-US" altLang="en-US" sz="2200"/>
          </a:p>
          <a:p>
            <a:pPr>
              <a:lnSpc>
                <a:spcPct val="120000"/>
              </a:lnSpc>
              <a:spcAft>
                <a:spcPts val="0"/>
              </a:spcAft>
            </a:pPr>
            <a:r>
              <a:rPr lang="en-US" altLang="en-US" sz="2200"/>
              <a:t>人类与它们的智力差不多是昆虫与人类的差距。</a:t>
            </a:r>
            <a:endParaRPr lang="en-US" altLang="en-US" sz="2200"/>
          </a:p>
          <a:p>
            <a:pPr>
              <a:lnSpc>
                <a:spcPct val="120000"/>
              </a:lnSpc>
              <a:spcAft>
                <a:spcPts val="0"/>
              </a:spcAft>
            </a:pPr>
            <a:endParaRPr altLang="en-US" sz="2200"/>
          </a:p>
          <a:p>
            <a:pPr>
              <a:lnSpc>
                <a:spcPct val="120000"/>
              </a:lnSpc>
              <a:spcAft>
                <a:spcPts val="0"/>
              </a:spcAft>
            </a:pPr>
            <a:endParaRPr altLang="en-US" sz="2200" b="1"/>
          </a:p>
        </p:txBody>
      </p:sp>
      <p:pic>
        <p:nvPicPr>
          <p:cNvPr id="5" name="Picture 4"/>
          <p:cNvPicPr>
            <a:picLocks noChangeAspect="1"/>
          </p:cNvPicPr>
          <p:nvPr/>
        </p:nvPicPr>
        <p:blipFill>
          <a:blip r:embed="rId1"/>
          <a:stretch>
            <a:fillRect/>
          </a:stretch>
        </p:blipFill>
        <p:spPr>
          <a:xfrm>
            <a:off x="7874000" y="1825625"/>
            <a:ext cx="3756660" cy="2818130"/>
          </a:xfrm>
          <a:prstGeom prst="rect">
            <a:avLst/>
          </a:prstGeom>
        </p:spPr>
      </p:pic>
      <p:pic>
        <p:nvPicPr>
          <p:cNvPr id="3" name="Picture 2"/>
          <p:cNvPicPr>
            <a:picLocks noChangeAspect="1"/>
          </p:cNvPicPr>
          <p:nvPr/>
        </p:nvPicPr>
        <p:blipFill>
          <a:blip r:embed="rId2"/>
          <a:stretch>
            <a:fillRect/>
          </a:stretch>
        </p:blipFill>
        <p:spPr>
          <a:xfrm>
            <a:off x="6643370" y="4643755"/>
            <a:ext cx="1405255" cy="1405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“乌托邦”人士</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r>
              <a:rPr lang="en-US" altLang="en-US" sz="2200"/>
              <a:t>乌托邦人士将强人工智能看作人类繁荣的前沿阵地，认为这是人类进一步拓宽智识与永生的机会。</a:t>
            </a:r>
            <a:endParaRPr lang="en-US" altLang="en-US" sz="2200"/>
          </a:p>
          <a:p>
            <a:pPr>
              <a:lnSpc>
                <a:spcPct val="120000"/>
              </a:lnSpc>
              <a:spcAft>
                <a:spcPts val="0"/>
              </a:spcAft>
            </a:pPr>
            <a:endParaRPr lang="en-US" altLang="en-US" sz="2200"/>
          </a:p>
          <a:p>
            <a:pPr>
              <a:lnSpc>
                <a:spcPct val="120000"/>
              </a:lnSpc>
              <a:spcAft>
                <a:spcPts val="0"/>
              </a:spcAft>
            </a:pPr>
            <a:r>
              <a:rPr lang="en-US" altLang="en-US" sz="2200"/>
              <a:t>谷歌首席未来学家 Ray Kurzweil 认为人类和机器将完全融合：</a:t>
            </a:r>
            <a:endParaRPr lang="en-US" altLang="en-US" sz="2200"/>
          </a:p>
          <a:p>
            <a:pPr lvl="1">
              <a:lnSpc>
                <a:spcPct val="120000"/>
              </a:lnSpc>
              <a:spcAft>
                <a:spcPts val="0"/>
              </a:spcAft>
            </a:pPr>
            <a:r>
              <a:rPr lang="en-US" altLang="en-US" sz="1885"/>
              <a:t>我们将思维上传到云</a:t>
            </a:r>
            <a:r>
              <a:rPr lang="" altLang="en-US" sz="1885"/>
              <a:t>；</a:t>
            </a:r>
            <a:endParaRPr lang="" altLang="en-US" sz="1885"/>
          </a:p>
          <a:p>
            <a:pPr lvl="1">
              <a:lnSpc>
                <a:spcPct val="120000"/>
              </a:lnSpc>
              <a:spcAft>
                <a:spcPts val="0"/>
              </a:spcAft>
            </a:pPr>
            <a:r>
              <a:rPr lang="en-US" altLang="en-US" sz="1885"/>
              <a:t>通过放入血流中的</a:t>
            </a:r>
            <a:r>
              <a:rPr lang="" altLang="en-US" sz="1885"/>
              <a:t>智能</a:t>
            </a:r>
            <a:r>
              <a:rPr lang="en-US" altLang="en-US" sz="1885"/>
              <a:t>纳米机器人不断更新身体；</a:t>
            </a:r>
            <a:endParaRPr lang="en-US" altLang="en-US" sz="1885"/>
          </a:p>
          <a:p>
            <a:pPr lvl="1">
              <a:lnSpc>
                <a:spcPct val="120000"/>
              </a:lnSpc>
              <a:spcAft>
                <a:spcPts val="0"/>
              </a:spcAft>
            </a:pPr>
            <a:r>
              <a:rPr lang="en-US" altLang="en-US" sz="1885"/>
              <a:t>2045年我们将迎来人工智能发展的“奇点”...</a:t>
            </a:r>
            <a:endParaRPr altLang="en-US" sz="1885"/>
          </a:p>
          <a:p>
            <a:pPr>
              <a:lnSpc>
                <a:spcPct val="120000"/>
              </a:lnSpc>
              <a:spcAft>
                <a:spcPts val="0"/>
              </a:spcAft>
            </a:pPr>
            <a:endParaRPr altLang="en-US" sz="2200" b="1"/>
          </a:p>
        </p:txBody>
      </p:sp>
      <p:pic>
        <p:nvPicPr>
          <p:cNvPr id="3" name="Picture 2"/>
          <p:cNvPicPr>
            <a:picLocks noChangeAspect="1"/>
          </p:cNvPicPr>
          <p:nvPr/>
        </p:nvPicPr>
        <p:blipFill>
          <a:blip r:embed="rId1"/>
          <a:stretch>
            <a:fillRect/>
          </a:stretch>
        </p:blipFill>
        <p:spPr>
          <a:xfrm>
            <a:off x="8100060" y="1581785"/>
            <a:ext cx="2791460" cy="3462655"/>
          </a:xfrm>
          <a:prstGeom prst="rect">
            <a:avLst/>
          </a:prstGeom>
        </p:spPr>
      </p:pic>
      <p:sp>
        <p:nvSpPr>
          <p:cNvPr id="6" name="Text Box 5"/>
          <p:cNvSpPr txBox="1"/>
          <p:nvPr/>
        </p:nvSpPr>
        <p:spPr>
          <a:xfrm>
            <a:off x="8549640" y="5347970"/>
            <a:ext cx="2060575" cy="460375"/>
          </a:xfrm>
          <a:prstGeom prst="rect">
            <a:avLst/>
          </a:prstGeom>
          <a:noFill/>
        </p:spPr>
        <p:txBody>
          <a:bodyPr wrap="square" rtlCol="0" anchor="t">
            <a:spAutoFit/>
          </a:bodyPr>
          <a:p>
            <a:r>
              <a:rPr lang="en-US" altLang="en-US" sz="2400">
                <a:sym typeface="+mn-ea"/>
              </a:rPr>
              <a:t>Ray Kurzweil </a:t>
            </a:r>
            <a:endParaRPr lang="en-US" altLang="en-US" sz="24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“乌托邦”人士</a:t>
            </a:r>
            <a:endParaRPr lang="en-US" altLang="en-US" b="1"/>
          </a:p>
        </p:txBody>
      </p:sp>
      <p:sp>
        <p:nvSpPr>
          <p:cNvPr id="4" name="Content Placeholder 3"/>
          <p:cNvSpPr>
            <a:spLocks noGrp="1"/>
          </p:cNvSpPr>
          <p:nvPr>
            <p:ph idx="1"/>
          </p:nvPr>
        </p:nvSpPr>
        <p:spPr>
          <a:xfrm>
            <a:off x="838200" y="1825625"/>
            <a:ext cx="6164580" cy="4351655"/>
          </a:xfrm>
        </p:spPr>
        <p:txBody>
          <a:bodyPr>
            <a:noAutofit/>
          </a:bodyPr>
          <a:lstStyle/>
          <a:p>
            <a:pPr>
              <a:lnSpc>
                <a:spcPct val="120000"/>
              </a:lnSpc>
              <a:spcAft>
                <a:spcPts val="0"/>
              </a:spcAft>
            </a:pPr>
            <a:endParaRPr lang="en-US" sz="2400"/>
          </a:p>
          <a:p>
            <a:pPr lvl="0">
              <a:lnSpc>
                <a:spcPct val="120000"/>
              </a:lnSpc>
              <a:spcAft>
                <a:spcPts val="0"/>
              </a:spcAft>
            </a:pPr>
            <a:r>
              <a:rPr lang="en-US" sz="2400">
                <a:sym typeface="+mn-ea"/>
              </a:rPr>
              <a:t>DeepMind创始人哈萨比斯认为，创造超级只能可以让人类文明解决目前无解的难题，如：全球变暖，不治之症。</a:t>
            </a:r>
            <a:endParaRPr altLang="en-US" sz="2400"/>
          </a:p>
          <a:p>
            <a:pPr>
              <a:lnSpc>
                <a:spcPct val="120000"/>
              </a:lnSpc>
              <a:spcAft>
                <a:spcPts val="0"/>
              </a:spcAft>
            </a:pPr>
            <a:endParaRPr altLang="en-US" sz="2400" b="1"/>
          </a:p>
          <a:p>
            <a:pPr>
              <a:lnSpc>
                <a:spcPct val="120000"/>
              </a:lnSpc>
              <a:spcAft>
                <a:spcPts val="0"/>
              </a:spcAft>
            </a:pPr>
            <a:r>
              <a:rPr lang="en-US" sz="2400"/>
              <a:t>这些机器不是减轻人类负担的工具。它们更接近于全知全能的上帝。</a:t>
            </a:r>
            <a:endParaRPr lang="en-US" altLang="en-US" sz="2400"/>
          </a:p>
        </p:txBody>
      </p:sp>
      <p:sp>
        <p:nvSpPr>
          <p:cNvPr id="6" name="Text Box 5"/>
          <p:cNvSpPr txBox="1"/>
          <p:nvPr/>
        </p:nvSpPr>
        <p:spPr>
          <a:xfrm>
            <a:off x="7591425" y="4795520"/>
            <a:ext cx="3762375" cy="1322070"/>
          </a:xfrm>
          <a:prstGeom prst="rect">
            <a:avLst/>
          </a:prstGeom>
          <a:noFill/>
        </p:spPr>
        <p:txBody>
          <a:bodyPr wrap="square" rtlCol="0" anchor="t">
            <a:spAutoFit/>
          </a:bodyPr>
          <a:p>
            <a:pPr algn="ctr"/>
            <a:r>
              <a:rPr lang="en-US" altLang="en-US" sz="2000">
                <a:sym typeface="+mn-ea"/>
              </a:rPr>
              <a:t>“AlphaGo之父”哈萨比斯</a:t>
            </a:r>
            <a:endParaRPr lang="en-US" altLang="en-US" sz="2000">
              <a:sym typeface="+mn-ea"/>
            </a:endParaRPr>
          </a:p>
          <a:p>
            <a:pPr algn="ctr"/>
            <a:r>
              <a:rPr lang="en-US" altLang="en-US" sz="2000">
                <a:sym typeface="+mn-ea"/>
              </a:rPr>
              <a:t>最兴奋两件事：深度学习和强化学习。前者用于识别，后者用于决策。</a:t>
            </a:r>
            <a:endParaRPr lang="en-US" altLang="en-US" sz="2000">
              <a:sym typeface="+mn-ea"/>
            </a:endParaRPr>
          </a:p>
        </p:txBody>
      </p:sp>
      <p:pic>
        <p:nvPicPr>
          <p:cNvPr id="5" name="Picture 4"/>
          <p:cNvPicPr>
            <a:picLocks noChangeAspect="1"/>
          </p:cNvPicPr>
          <p:nvPr/>
        </p:nvPicPr>
        <p:blipFill>
          <a:blip r:embed="rId1"/>
          <a:stretch>
            <a:fillRect/>
          </a:stretch>
        </p:blipFill>
        <p:spPr>
          <a:xfrm>
            <a:off x="7171690" y="1391285"/>
            <a:ext cx="4182110" cy="31369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“反乌托邦”人士</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6" name="Text Box 5"/>
          <p:cNvSpPr txBox="1"/>
          <p:nvPr/>
        </p:nvSpPr>
        <p:spPr>
          <a:xfrm>
            <a:off x="2026285" y="5080635"/>
            <a:ext cx="8726805" cy="1420495"/>
          </a:xfrm>
          <a:prstGeom prst="rect">
            <a:avLst/>
          </a:prstGeom>
          <a:noFill/>
        </p:spPr>
        <p:txBody>
          <a:bodyPr wrap="square" rtlCol="0" anchor="t">
            <a:spAutoFit/>
          </a:bodyPr>
          <a:p>
            <a:pPr algn="ctr">
              <a:lnSpc>
                <a:spcPct val="120000"/>
              </a:lnSpc>
              <a:spcAft>
                <a:spcPts val="0"/>
              </a:spcAft>
            </a:pPr>
            <a:r>
              <a:rPr lang="en-US" altLang="en-US" sz="2400">
                <a:sym typeface="+mn-ea"/>
              </a:rPr>
              <a:t>埃隆 马斯克（Space X CEO）将超级智能称为“人类文明面临的最大风险”。他将创造超级智能比为“召唤恶魔”。</a:t>
            </a:r>
            <a:endParaRPr lang="en-US" altLang="en-US" sz="2400"/>
          </a:p>
          <a:p>
            <a:pPr algn="ctr">
              <a:lnSpc>
                <a:spcPct val="120000"/>
              </a:lnSpc>
              <a:spcAft>
                <a:spcPts val="0"/>
              </a:spcAft>
            </a:pPr>
            <a:endParaRPr lang="en-US" altLang="en-US" sz="2400">
              <a:sym typeface="+mn-ea"/>
            </a:endParaRPr>
          </a:p>
        </p:txBody>
      </p:sp>
      <p:pic>
        <p:nvPicPr>
          <p:cNvPr id="5" name="Picture 4"/>
          <p:cNvPicPr>
            <a:picLocks noChangeAspect="1"/>
          </p:cNvPicPr>
          <p:nvPr/>
        </p:nvPicPr>
        <p:blipFill>
          <a:blip r:embed="rId1"/>
          <a:stretch>
            <a:fillRect/>
          </a:stretch>
        </p:blipFill>
        <p:spPr>
          <a:xfrm>
            <a:off x="3919855" y="2123440"/>
            <a:ext cx="4645660" cy="261048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“反乌托邦”人士</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3" name="Content Placeholder 3"/>
          <p:cNvSpPr>
            <a:spLocks noGrp="1"/>
          </p:cNvSpPr>
          <p:nvPr/>
        </p:nvSpPr>
        <p:spPr>
          <a:xfrm>
            <a:off x="838200" y="1825625"/>
            <a:ext cx="507809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altLang="en-US" sz="2400"/>
              <a:t>“</a:t>
            </a:r>
            <a:r>
              <a:rPr lang="en-US" sz="2400"/>
              <a:t>我们不确定我们是会被智能无限地帮助，还是被无限地边缘化，甚至毁灭。”</a:t>
            </a:r>
            <a:endParaRPr lang="en-US" sz="2400"/>
          </a:p>
          <a:p>
            <a:pPr lvl="0">
              <a:lnSpc>
                <a:spcPct val="120000"/>
              </a:lnSpc>
              <a:spcAft>
                <a:spcPts val="0"/>
              </a:spcAft>
            </a:pPr>
            <a:endParaRPr lang="en-US" altLang="en-US" sz="2400">
              <a:sym typeface="+mn-ea"/>
            </a:endParaRPr>
          </a:p>
          <a:p>
            <a:pPr lvl="0">
              <a:lnSpc>
                <a:spcPct val="120000"/>
              </a:lnSpc>
              <a:spcAft>
                <a:spcPts val="0"/>
              </a:spcAft>
            </a:pPr>
            <a:r>
              <a:rPr lang="en-US" altLang="en-US" sz="2400">
                <a:sym typeface="+mn-ea"/>
              </a:rPr>
              <a:t>“</a:t>
            </a:r>
            <a:r>
              <a:rPr lang="en-US" sz="2400">
                <a:sym typeface="+mn-ea"/>
              </a:rPr>
              <a:t>人工智能的全方位发展可能招致人类的灭亡，比如最大化使用智能性自主武器。</a:t>
            </a:r>
            <a:r>
              <a:rPr lang="en-US" altLang="en-US" sz="2400">
                <a:sym typeface="+mn-ea"/>
              </a:rPr>
              <a:t>”</a:t>
            </a:r>
            <a:endParaRPr lang="en-US" sz="2400">
              <a:sym typeface="+mn-ea"/>
            </a:endParaRPr>
          </a:p>
          <a:p>
            <a:pPr lvl="0">
              <a:lnSpc>
                <a:spcPct val="120000"/>
              </a:lnSpc>
              <a:spcAft>
                <a:spcPts val="0"/>
              </a:spcAft>
            </a:pPr>
            <a:endParaRPr lang="en-US" sz="2400"/>
          </a:p>
        </p:txBody>
      </p:sp>
      <p:pic>
        <p:nvPicPr>
          <p:cNvPr id="7" name="Picture 6"/>
          <p:cNvPicPr>
            <a:picLocks noChangeAspect="1"/>
          </p:cNvPicPr>
          <p:nvPr/>
        </p:nvPicPr>
        <p:blipFill>
          <a:blip r:embed="rId1"/>
          <a:stretch>
            <a:fillRect/>
          </a:stretch>
        </p:blipFill>
        <p:spPr>
          <a:xfrm>
            <a:off x="7185660" y="1825625"/>
            <a:ext cx="3549015" cy="2413635"/>
          </a:xfrm>
          <a:prstGeom prst="rect">
            <a:avLst/>
          </a:prstGeom>
        </p:spPr>
      </p:pic>
      <p:sp>
        <p:nvSpPr>
          <p:cNvPr id="9" name="Text Box 8"/>
          <p:cNvSpPr txBox="1"/>
          <p:nvPr/>
        </p:nvSpPr>
        <p:spPr>
          <a:xfrm>
            <a:off x="8194675" y="4634865"/>
            <a:ext cx="2540000" cy="460375"/>
          </a:xfrm>
          <a:prstGeom prst="rect">
            <a:avLst/>
          </a:prstGeom>
          <a:noFill/>
        </p:spPr>
        <p:txBody>
          <a:bodyPr wrap="square" rtlCol="0" anchor="t">
            <a:spAutoFit/>
          </a:bodyPr>
          <a:p>
            <a:r>
              <a:rPr lang="en-US" sz="2400"/>
              <a:t>斯蒂芬·霍金</a:t>
            </a:r>
            <a:endParaRPr lang="en-US" sz="240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169670" y="1755140"/>
            <a:ext cx="4306570" cy="2455545"/>
          </a:xfrm>
          <a:prstGeom prst="rect">
            <a:avLst/>
          </a:prstGeom>
        </p:spPr>
      </p:pic>
      <p:pic>
        <p:nvPicPr>
          <p:cNvPr id="4" name="Picture 3"/>
          <p:cNvPicPr>
            <a:picLocks noChangeAspect="1"/>
          </p:cNvPicPr>
          <p:nvPr/>
        </p:nvPicPr>
        <p:blipFill>
          <a:blip r:embed="rId2"/>
          <a:stretch>
            <a:fillRect/>
          </a:stretch>
        </p:blipFill>
        <p:spPr>
          <a:xfrm>
            <a:off x="6291580" y="1755140"/>
            <a:ext cx="4719320" cy="2455545"/>
          </a:xfrm>
          <a:prstGeom prst="rect">
            <a:avLst/>
          </a:prstGeom>
        </p:spPr>
      </p:pic>
      <p:sp>
        <p:nvSpPr>
          <p:cNvPr id="9" name="Text Box 8"/>
          <p:cNvSpPr txBox="1"/>
          <p:nvPr/>
        </p:nvSpPr>
        <p:spPr>
          <a:xfrm>
            <a:off x="2358390" y="4598035"/>
            <a:ext cx="2540000" cy="460375"/>
          </a:xfrm>
          <a:prstGeom prst="rect">
            <a:avLst/>
          </a:prstGeom>
          <a:noFill/>
        </p:spPr>
        <p:txBody>
          <a:bodyPr wrap="square" rtlCol="0" anchor="t">
            <a:spAutoFit/>
          </a:bodyPr>
          <a:p>
            <a:r>
              <a:rPr lang="en-US" altLang="en-US" sz="2400">
                <a:sym typeface="+mn-ea"/>
              </a:rPr>
              <a:t>电影</a:t>
            </a:r>
            <a:r>
              <a:rPr lang="en-US" altLang="en-US" sz="2400"/>
              <a:t>《终结者》</a:t>
            </a:r>
            <a:endParaRPr lang="en-US" altLang="en-US" sz="2400"/>
          </a:p>
        </p:txBody>
      </p:sp>
      <p:sp>
        <p:nvSpPr>
          <p:cNvPr id="6" name="Text Box 5"/>
          <p:cNvSpPr txBox="1"/>
          <p:nvPr/>
        </p:nvSpPr>
        <p:spPr>
          <a:xfrm>
            <a:off x="7756525" y="4598035"/>
            <a:ext cx="2540000" cy="460375"/>
          </a:xfrm>
          <a:prstGeom prst="rect">
            <a:avLst/>
          </a:prstGeom>
          <a:noFill/>
        </p:spPr>
        <p:txBody>
          <a:bodyPr wrap="square" rtlCol="0" anchor="t">
            <a:spAutoFit/>
          </a:bodyPr>
          <a:p>
            <a:r>
              <a:rPr lang="en-US" altLang="en-US" sz="2400">
                <a:sym typeface="+mn-ea"/>
              </a:rPr>
              <a:t>电影</a:t>
            </a:r>
            <a:r>
              <a:rPr lang="en-US" altLang="en-US" sz="2400"/>
              <a:t>《黑客帝国》</a:t>
            </a:r>
            <a:endParaRPr lang="en-US" altLang="en-US"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“反乌托邦”人士</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3" name="Content Placeholder 3"/>
          <p:cNvSpPr>
            <a:spLocks noGrp="1"/>
          </p:cNvSpPr>
          <p:nvPr/>
        </p:nvSpPr>
        <p:spPr>
          <a:xfrm>
            <a:off x="838200" y="1825625"/>
            <a:ext cx="691261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sz="2400"/>
              <a:t>反乌托邦阵营中的大部分人其实并不担心人工智能会像《终结者》(The Terminator )等科幻电影中想象的那样接管世界</a:t>
            </a:r>
            <a:r>
              <a:rPr lang="en-US" altLang="en-US" sz="2400"/>
              <a:t>，</a:t>
            </a:r>
            <a:r>
              <a:rPr lang="en-US" sz="2400"/>
              <a:t>他们真正恐惧的是如果人类本身成为超级智能实现某一目标的障碍</a:t>
            </a:r>
            <a:r>
              <a:rPr lang="en-US" altLang="en-US" sz="2400"/>
              <a:t>。</a:t>
            </a:r>
            <a:endParaRPr lang="en-US" altLang="en-US" sz="2400"/>
          </a:p>
          <a:p>
            <a:pPr>
              <a:lnSpc>
                <a:spcPct val="120000"/>
              </a:lnSpc>
              <a:spcAft>
                <a:spcPts val="0"/>
              </a:spcAft>
            </a:pPr>
            <a:r>
              <a:rPr lang="en-US" sz="2400"/>
              <a:t>例如改变全球变暖</a:t>
            </a:r>
            <a:r>
              <a:rPr lang="en-US" altLang="en-US" sz="2400"/>
              <a:t>，</a:t>
            </a:r>
            <a:r>
              <a:rPr lang="en-US" sz="2400"/>
              <a:t>它们可以轻易甚至是无意中将人类从地球上抹去。</a:t>
            </a:r>
            <a:endParaRPr lang="en-US" sz="2400"/>
          </a:p>
          <a:p>
            <a:pPr>
              <a:lnSpc>
                <a:spcPct val="120000"/>
              </a:lnSpc>
              <a:spcAft>
                <a:spcPts val="0"/>
              </a:spcAft>
            </a:pPr>
            <a:r>
              <a:rPr lang="en-US" sz="2400"/>
              <a:t>对于想象力远超人类的计算机程序而言,抹杀人类根本不需要像电影中持枪机器人一样粗鲁。对于化学、物理和纳米技术的深刻理解,让它们可以用巧妙得多的方式立即完成任务。</a:t>
            </a:r>
            <a:endParaRPr lang="en-US" sz="2400"/>
          </a:p>
        </p:txBody>
      </p:sp>
      <p:sp>
        <p:nvSpPr>
          <p:cNvPr id="9" name="Text Box 8"/>
          <p:cNvSpPr txBox="1"/>
          <p:nvPr/>
        </p:nvSpPr>
        <p:spPr>
          <a:xfrm>
            <a:off x="8360410" y="4831080"/>
            <a:ext cx="3159125" cy="1198880"/>
          </a:xfrm>
          <a:prstGeom prst="rect">
            <a:avLst/>
          </a:prstGeom>
          <a:noFill/>
        </p:spPr>
        <p:txBody>
          <a:bodyPr wrap="square" rtlCol="0" anchor="t">
            <a:spAutoFit/>
          </a:bodyPr>
          <a:p>
            <a:pPr algn="ctr"/>
            <a:r>
              <a:rPr lang="en-US" altLang="en-US" sz="2400">
                <a:sym typeface="+mn-ea"/>
              </a:rPr>
              <a:t>尼克·波斯特洛姆</a:t>
            </a:r>
            <a:endParaRPr lang="en-US" altLang="en-US" sz="2400">
              <a:sym typeface="+mn-ea"/>
            </a:endParaRPr>
          </a:p>
          <a:p>
            <a:pPr algn="ctr"/>
            <a:r>
              <a:rPr lang="en-US" altLang="en-US" sz="2400"/>
              <a:t>《</a:t>
            </a:r>
            <a:r>
              <a:rPr lang="en-US" sz="2400"/>
              <a:t>超级智能：路线图、危险性与应对策略</a:t>
            </a:r>
            <a:r>
              <a:rPr lang="en-US" altLang="en-US" sz="2400"/>
              <a:t>》</a:t>
            </a:r>
            <a:endParaRPr lang="en-US" altLang="en-US" sz="2400"/>
          </a:p>
        </p:txBody>
      </p:sp>
      <p:pic>
        <p:nvPicPr>
          <p:cNvPr id="6" name="Picture 5"/>
          <p:cNvPicPr>
            <a:picLocks noChangeAspect="1"/>
          </p:cNvPicPr>
          <p:nvPr/>
        </p:nvPicPr>
        <p:blipFill>
          <a:blip r:embed="rId1"/>
          <a:stretch>
            <a:fillRect/>
          </a:stretch>
        </p:blipFill>
        <p:spPr>
          <a:xfrm>
            <a:off x="8340725" y="703580"/>
            <a:ext cx="3178810" cy="37801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918845" y="742315"/>
            <a:ext cx="10387330" cy="5767070"/>
          </a:xfrm>
        </p:spPr>
        <p:txBody>
          <a:bodyPr>
            <a:noAutofit/>
          </a:bodyPr>
          <a:lstStyle/>
          <a:p>
            <a:pPr>
              <a:lnSpc>
                <a:spcPct val="150000"/>
              </a:lnSpc>
            </a:pPr>
            <a:r>
              <a:rPr lang="en-US" altLang="en-US" sz="3200" b="1" dirty="0" smtClean="0">
                <a:solidFill>
                  <a:schemeClr val="tx1"/>
                </a:solidFill>
                <a:effectLst>
                  <a:outerShdw blurRad="38100" dist="19050" dir="2700000" algn="tl" rotWithShape="0">
                    <a:schemeClr val="dk1">
                      <a:alpha val="40000"/>
                    </a:schemeClr>
                  </a:outerShdw>
                </a:effectLst>
              </a:rPr>
              <a:t>Who knows...</a:t>
            </a:r>
            <a:br>
              <a:rPr lang="en-US" altLang="en-US" sz="3200" b="1" dirty="0" smtClean="0">
                <a:solidFill>
                  <a:schemeClr val="tx1"/>
                </a:solidFill>
                <a:effectLst>
                  <a:outerShdw blurRad="38100" dist="19050" dir="2700000" algn="tl" rotWithShape="0">
                    <a:schemeClr val="dk1">
                      <a:alpha val="40000"/>
                    </a:schemeClr>
                  </a:outerShdw>
                </a:effectLst>
              </a:rPr>
            </a:br>
            <a:r>
              <a:rPr lang="en-US" altLang="en-US" sz="3200" b="1" dirty="0" smtClean="0">
                <a:solidFill>
                  <a:schemeClr val="tx1"/>
                </a:solidFill>
                <a:effectLst>
                  <a:outerShdw blurRad="38100" dist="19050" dir="2700000" algn="tl" rotWithShape="0">
                    <a:schemeClr val="dk1">
                      <a:alpha val="40000"/>
                    </a:schemeClr>
                  </a:outerShdw>
                </a:effectLst>
              </a:rPr>
              <a:t>我个人觉得强人工智能还需要一百年或者更长</a:t>
            </a:r>
            <a:br>
              <a:rPr lang="en-US" altLang="en-US" sz="3200" b="1" dirty="0" smtClean="0">
                <a:solidFill>
                  <a:schemeClr val="tx1"/>
                </a:solidFill>
                <a:effectLst>
                  <a:outerShdw blurRad="38100" dist="19050" dir="2700000" algn="tl" rotWithShape="0">
                    <a:schemeClr val="dk1">
                      <a:alpha val="40000"/>
                    </a:schemeClr>
                  </a:outerShdw>
                </a:effectLst>
              </a:rPr>
            </a:br>
            <a:endParaRPr lang="en-US" altLang="en-US" sz="3200"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5015230" y="941070"/>
            <a:ext cx="2529840" cy="28727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0"/>
          <p:cNvSpPr>
            <a:spLocks noGrp="1"/>
          </p:cNvSpPr>
          <p:nvPr>
            <p:ph type="ctrTitle"/>
          </p:nvPr>
        </p:nvSpPr>
        <p:spPr>
          <a:xfrm>
            <a:off x="1608455" y="742315"/>
            <a:ext cx="9160510" cy="2387600"/>
          </a:xfrm>
        </p:spPr>
        <p:txBody>
          <a:bodyPr>
            <a:noAutofit/>
          </a:bodyPr>
          <a:p>
            <a:pPr>
              <a:lnSpc>
                <a:spcPct val="150000"/>
              </a:lnSpc>
            </a:pPr>
            <a:r>
              <a:rPr lang="en-US" altLang="en-US" b="1" dirty="0" err="1">
                <a:effectLst>
                  <a:glow rad="228600">
                    <a:schemeClr val="accent4">
                      <a:satMod val="175000"/>
                      <a:alpha val="40000"/>
                    </a:schemeClr>
                  </a:glow>
                  <a:outerShdw blurRad="38100" dist="19050" dir="2700000" algn="tl" rotWithShape="0">
                    <a:schemeClr val="dk1">
                      <a:alpha val="40000"/>
                    </a:schemeClr>
                  </a:outerShdw>
                </a:effectLst>
              </a:rPr>
              <a:t>第三部分 </a:t>
            </a:r>
            <a:br>
              <a:rPr lang="en-US" altLang="en-US" b="1" dirty="0" err="1">
                <a:effectLst>
                  <a:glow rad="228600">
                    <a:schemeClr val="accent4">
                      <a:satMod val="175000"/>
                      <a:alpha val="40000"/>
                    </a:schemeClr>
                  </a:glow>
                  <a:outerShdw blurRad="38100" dist="19050" dir="2700000" algn="tl" rotWithShape="0">
                    <a:schemeClr val="dk1">
                      <a:alpha val="40000"/>
                    </a:schemeClr>
                  </a:outerShdw>
                </a:effectLst>
              </a:rPr>
            </a:br>
            <a:r>
              <a:rPr lang="en-US" altLang="en-US" b="1" dirty="0" err="1">
                <a:effectLst>
                  <a:glow rad="228600">
                    <a:schemeClr val="accent4">
                      <a:satMod val="175000"/>
                      <a:alpha val="40000"/>
                    </a:schemeClr>
                  </a:glow>
                  <a:outerShdw blurRad="38100" dist="19050" dir="2700000" algn="tl" rotWithShape="0">
                    <a:schemeClr val="dk1">
                      <a:alpha val="40000"/>
                    </a:schemeClr>
                  </a:outerShdw>
                </a:effectLst>
              </a:rPr>
              <a:t>AI 终极科学 哲学</a:t>
            </a:r>
            <a:endParaRPr lang="en-US" altLang="en-US" sz="5400" b="1" dirty="0" err="1">
              <a:ln w="10160">
                <a:solidFill>
                  <a:schemeClr val="accent5"/>
                </a:solidFill>
                <a:prstDash val="solid"/>
              </a:ln>
              <a:solidFill>
                <a:srgbClr val="FFFFFF"/>
              </a:solidFill>
              <a:effectLst>
                <a:glow rad="228600">
                  <a:schemeClr val="accent4">
                    <a:satMod val="175000"/>
                    <a:alpha val="40000"/>
                  </a:schemeClr>
                </a:glow>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1"/>
          <a:stretch>
            <a:fillRect/>
          </a:stretch>
        </p:blipFill>
        <p:spPr>
          <a:xfrm>
            <a:off x="3762375" y="3279775"/>
            <a:ext cx="4667885" cy="27724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1608455" y="742315"/>
            <a:ext cx="9160510" cy="5137785"/>
          </a:xfrm>
        </p:spPr>
        <p:txBody>
          <a:bodyPr>
            <a:noAutofit/>
          </a:bodyPr>
          <a:lstStyle/>
          <a:p>
            <a:pPr>
              <a:lnSpc>
                <a:spcPct val="150000"/>
              </a:lnSpc>
            </a:pPr>
            <a:r>
              <a:rPr lang="zh-CN" altLang="en-US" b="1" dirty="0" smtClean="0">
                <a:solidFill>
                  <a:schemeClr val="tx1"/>
                </a:solidFill>
                <a:effectLst>
                  <a:outerShdw blurRad="38100" dist="19050" dir="2700000" algn="tl" rotWithShape="0">
                    <a:schemeClr val="dk1">
                      <a:alpha val="40000"/>
                    </a:schemeClr>
                  </a:outerShdw>
                </a:effectLst>
              </a:rPr>
              <a:t>强化学习无处不在！</a:t>
            </a:r>
            <a:endParaRPr lang="zh-CN" altLang="en-US"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4831080" y="1245235"/>
            <a:ext cx="2529840" cy="287274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918845" y="742315"/>
            <a:ext cx="10387330" cy="5767070"/>
          </a:xfrm>
        </p:spPr>
        <p:txBody>
          <a:bodyPr>
            <a:noAutofit/>
          </a:bodyPr>
          <a:lstStyle/>
          <a:p>
            <a:pPr>
              <a:lnSpc>
                <a:spcPct val="150000"/>
              </a:lnSpc>
            </a:pPr>
            <a:r>
              <a:rPr lang="en-US" altLang="en-US" sz="3200" b="1" dirty="0" smtClean="0">
                <a:solidFill>
                  <a:schemeClr val="tx1"/>
                </a:solidFill>
                <a:effectLst>
                  <a:outerShdw blurRad="38100" dist="19050" dir="2700000" algn="tl" rotWithShape="0">
                    <a:schemeClr val="dk1">
                      <a:alpha val="40000"/>
                    </a:schemeClr>
                  </a:outerShdw>
                </a:effectLst>
              </a:rPr>
              <a:t>AI能探索出宇宙的终极理论吗？</a:t>
            </a:r>
            <a:br>
              <a:rPr lang="en-US" altLang="en-US" sz="3200" b="1" dirty="0" smtClean="0">
                <a:solidFill>
                  <a:schemeClr val="tx1"/>
                </a:solidFill>
                <a:effectLst>
                  <a:outerShdw blurRad="38100" dist="19050" dir="2700000" algn="tl" rotWithShape="0">
                    <a:schemeClr val="dk1">
                      <a:alpha val="40000"/>
                    </a:schemeClr>
                  </a:outerShdw>
                </a:effectLst>
              </a:rPr>
            </a:br>
            <a:r>
              <a:rPr lang="en-US" altLang="en-US" sz="3200" b="1" dirty="0" smtClean="0">
                <a:solidFill>
                  <a:schemeClr val="tx1"/>
                </a:solidFill>
                <a:effectLst>
                  <a:outerShdw blurRad="38100" dist="19050" dir="2700000" algn="tl" rotWithShape="0">
                    <a:schemeClr val="dk1">
                      <a:alpha val="40000"/>
                    </a:schemeClr>
                  </a:outerShdw>
                </a:effectLst>
              </a:rPr>
              <a:t>AI能在科学、哲学、艺术上达到极限吗？</a:t>
            </a:r>
            <a:br>
              <a:rPr lang="en-US" altLang="en-US" sz="3200" b="1" dirty="0" smtClean="0">
                <a:solidFill>
                  <a:schemeClr val="tx1"/>
                </a:solidFill>
                <a:effectLst>
                  <a:outerShdw blurRad="38100" dist="19050" dir="2700000" algn="tl" rotWithShape="0">
                    <a:schemeClr val="dk1">
                      <a:alpha val="40000"/>
                    </a:schemeClr>
                  </a:outerShdw>
                </a:effectLst>
              </a:rPr>
            </a:br>
            <a:r>
              <a:rPr lang="en-US" altLang="en-US" sz="3200" b="1" dirty="0" smtClean="0">
                <a:solidFill>
                  <a:schemeClr val="tx1"/>
                </a:solidFill>
                <a:effectLst>
                  <a:outerShdw blurRad="38100" dist="19050" dir="2700000" algn="tl" rotWithShape="0">
                    <a:schemeClr val="dk1">
                      <a:alpha val="40000"/>
                    </a:schemeClr>
                  </a:outerShdw>
                </a:effectLst>
              </a:rPr>
              <a:t>下面作一些结合物理学与哲学的瞎扯...</a:t>
            </a:r>
            <a:endParaRPr lang="en-US" altLang="en-US" sz="3200"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5015230" y="941070"/>
            <a:ext cx="2529840" cy="2872740"/>
          </a:xfrm>
          <a:prstGeom prst="rect">
            <a:avLst/>
          </a:prstGeom>
        </p:spPr>
      </p:pic>
    </p:spTree>
  </p:cSld>
  <p:clrMapOvr>
    <a:masterClrMapping/>
  </p:clrMapOvr>
  <p:timing>
    <p:tnLst>
      <p:par>
        <p:cTn id="1" dur="indefinite" restart="never" nodeType="tmRoot"/>
      </p:par>
    </p:tnLst>
    <p:bldLst>
      <p:bldP spid="31" grpId="1"/>
      <p:bldP spid="31" grpId="3"/>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918845" y="742315"/>
            <a:ext cx="10387330" cy="5767070"/>
          </a:xfrm>
        </p:spPr>
        <p:txBody>
          <a:bodyPr>
            <a:noAutofit/>
          </a:bodyPr>
          <a:lstStyle/>
          <a:p>
            <a:pPr>
              <a:lnSpc>
                <a:spcPct val="150000"/>
              </a:lnSpc>
            </a:pPr>
            <a:r>
              <a:rPr lang="en-US" altLang="en-US" sz="3200" b="1" dirty="0" smtClean="0">
                <a:solidFill>
                  <a:schemeClr val="tx1"/>
                </a:solidFill>
                <a:effectLst>
                  <a:outerShdw blurRad="38100" dist="19050" dir="2700000" algn="tl" rotWithShape="0">
                    <a:schemeClr val="dk1">
                      <a:alpha val="40000"/>
                    </a:schemeClr>
                  </a:outerShdw>
                </a:effectLst>
              </a:rPr>
              <a:t>以下引用理论物理学家 </a:t>
            </a:r>
            <a:br>
              <a:rPr lang="en-US" altLang="en-US" sz="3200" b="1" dirty="0" smtClean="0">
                <a:solidFill>
                  <a:schemeClr val="tx1"/>
                </a:solidFill>
                <a:effectLst>
                  <a:outerShdw blurRad="38100" dist="19050" dir="2700000" algn="tl" rotWithShape="0">
                    <a:schemeClr val="dk1">
                      <a:alpha val="40000"/>
                    </a:schemeClr>
                  </a:outerShdw>
                </a:effectLst>
              </a:rPr>
            </a:br>
            <a:r>
              <a:rPr lang="en-US" altLang="en-US" sz="3200" b="1" dirty="0" smtClean="0">
                <a:solidFill>
                  <a:schemeClr val="tx1"/>
                </a:solidFill>
                <a:effectLst>
                  <a:outerShdw blurRad="38100" dist="19050" dir="2700000" algn="tl" rotWithShape="0">
                    <a:schemeClr val="dk1">
                      <a:alpha val="40000"/>
                    </a:schemeClr>
                  </a:outerShdw>
                </a:effectLst>
              </a:rPr>
              <a:t>L. Susskind 的话...</a:t>
            </a:r>
            <a:endParaRPr lang="en-US" altLang="en-US" sz="3200" b="1" dirty="0" smtClean="0">
              <a:solidFill>
                <a:schemeClr val="tx1"/>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a:blip r:embed="rId1"/>
          <a:stretch>
            <a:fillRect/>
          </a:stretch>
        </p:blipFill>
        <p:spPr>
          <a:xfrm>
            <a:off x="4109085" y="799465"/>
            <a:ext cx="3436620" cy="4077970"/>
          </a:xfrm>
          <a:prstGeom prst="rect">
            <a:avLst/>
          </a:prstGeom>
        </p:spPr>
      </p:pic>
    </p:spTree>
  </p:cSld>
  <p:clrMapOvr>
    <a:masterClrMapping/>
  </p:clrMapOvr>
  <p:timing>
    <p:tnLst>
      <p:par>
        <p:cTn id="1" dur="indefinite" restart="never" nodeType="tmRoot"/>
      </p:par>
    </p:tnLst>
    <p:bldLst>
      <p:bldP spid="31" grpId="1"/>
      <p:bldP spid="31" grpId="3"/>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引用Susskind的观点：</a:t>
            </a:r>
            <a:br>
              <a:rPr lang="en-US" altLang="en-US" b="1"/>
            </a:br>
            <a:r>
              <a:rPr lang="en-US" altLang="en-US" b="1"/>
              <a:t>	“真实”或许不可理解</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3" name="Content Placeholder 3"/>
          <p:cNvSpPr>
            <a:spLocks noGrp="1"/>
          </p:cNvSpPr>
          <p:nvPr/>
        </p:nvSpPr>
        <p:spPr>
          <a:xfrm>
            <a:off x="838200" y="1825625"/>
            <a:ext cx="573722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400"/>
          </a:p>
          <a:p>
            <a:pPr>
              <a:lnSpc>
                <a:spcPct val="120000"/>
              </a:lnSpc>
              <a:spcAft>
                <a:spcPts val="0"/>
              </a:spcAft>
            </a:pPr>
            <a:endParaRPr lang="en-US" sz="2400"/>
          </a:p>
          <a:p>
            <a:pPr>
              <a:lnSpc>
                <a:spcPct val="120000"/>
              </a:lnSpc>
              <a:spcAft>
                <a:spcPts val="0"/>
              </a:spcAft>
            </a:pPr>
            <a:r>
              <a:rPr lang="en-US" sz="2400"/>
              <a:t>美国物理学家伦纳德·萨斯坎德认为，人类也许永远也无法理解真实世界。</a:t>
            </a:r>
            <a:endParaRPr lang="en-US" sz="2400"/>
          </a:p>
        </p:txBody>
      </p:sp>
      <p:sp>
        <p:nvSpPr>
          <p:cNvPr id="6" name="Text Box 5"/>
          <p:cNvSpPr txBox="1"/>
          <p:nvPr/>
        </p:nvSpPr>
        <p:spPr>
          <a:xfrm>
            <a:off x="7799070" y="4890770"/>
            <a:ext cx="3804285" cy="2030095"/>
          </a:xfrm>
          <a:prstGeom prst="rect">
            <a:avLst/>
          </a:prstGeom>
          <a:noFill/>
        </p:spPr>
        <p:txBody>
          <a:bodyPr wrap="square" rtlCol="0" anchor="t">
            <a:spAutoFit/>
          </a:bodyPr>
          <a:p>
            <a:pPr algn="ctr"/>
            <a:r>
              <a:rPr lang="en-US" altLang="en-US"/>
              <a:t>L. Susskind</a:t>
            </a:r>
            <a:endParaRPr lang="en-US" altLang="en-US"/>
          </a:p>
          <a:p>
            <a:pPr algn="ctr"/>
            <a:endParaRPr lang="en-US" altLang="en-US"/>
          </a:p>
          <a:p>
            <a:pPr algn="ctr"/>
            <a:r>
              <a:rPr lang="en-US"/>
              <a:t>斯坦福大学教授，美国国家科学院院士，美国艺术与科学院院士</a:t>
            </a:r>
            <a:endParaRPr lang="en-US"/>
          </a:p>
          <a:p>
            <a:pPr algn="ctr"/>
            <a:endParaRPr lang="en-US"/>
          </a:p>
          <a:p>
            <a:pPr algn="ctr"/>
            <a:r>
              <a:rPr lang="en-US" altLang="en-US"/>
              <a:t>弦论、全息理论、矩阵理论创始人</a:t>
            </a:r>
            <a:endParaRPr lang="en-US"/>
          </a:p>
          <a:p>
            <a:pPr algn="ctr"/>
            <a:endParaRPr lang="en-US"/>
          </a:p>
        </p:txBody>
      </p:sp>
      <p:pic>
        <p:nvPicPr>
          <p:cNvPr id="7" name="Picture 6"/>
          <p:cNvPicPr>
            <a:picLocks noChangeAspect="1"/>
          </p:cNvPicPr>
          <p:nvPr/>
        </p:nvPicPr>
        <p:blipFill>
          <a:blip r:embed="rId1"/>
          <a:stretch>
            <a:fillRect/>
          </a:stretch>
        </p:blipFill>
        <p:spPr>
          <a:xfrm>
            <a:off x="8170545" y="1353185"/>
            <a:ext cx="3061335" cy="3061335"/>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t>全息原理与反实在论</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3" name="Content Placeholder 3"/>
          <p:cNvSpPr>
            <a:spLocks noGrp="1"/>
          </p:cNvSpPr>
          <p:nvPr/>
        </p:nvSpPr>
        <p:spPr>
          <a:xfrm>
            <a:off x="838200" y="1825625"/>
            <a:ext cx="616585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sz="2400"/>
              <a:t>全息原理（holographic principle）认为，发生在任意时空区域内的事情，都可以等价地解释为发生在该区域边界上的事情。</a:t>
            </a:r>
            <a:endParaRPr lang="en-US" sz="2400"/>
          </a:p>
          <a:p>
            <a:pPr>
              <a:lnSpc>
                <a:spcPct val="120000"/>
              </a:lnSpc>
              <a:spcAft>
                <a:spcPts val="0"/>
              </a:spcAft>
            </a:pPr>
            <a:r>
              <a:rPr lang="en-US" sz="2400"/>
              <a:t>尽管我们通常认为，物体总是在三维空间中运动，但我们也可以把它们等效地看成是在二维表面上滑动的扁平斑点。</a:t>
            </a:r>
            <a:endParaRPr lang="en-US" sz="2400"/>
          </a:p>
          <a:p>
            <a:pPr>
              <a:lnSpc>
                <a:spcPct val="120000"/>
              </a:lnSpc>
              <a:spcAft>
                <a:spcPts val="0"/>
              </a:spcAft>
            </a:pPr>
            <a:r>
              <a:rPr lang="en-US" sz="2400"/>
              <a:t>那么，哪种情况才是真实的：边界还是内部？全息原理并没有告诉我们。</a:t>
            </a:r>
            <a:endParaRPr lang="en-US" sz="2400"/>
          </a:p>
          <a:p>
            <a:pPr>
              <a:lnSpc>
                <a:spcPct val="120000"/>
              </a:lnSpc>
              <a:spcAft>
                <a:spcPts val="0"/>
              </a:spcAft>
            </a:pPr>
            <a:r>
              <a:rPr lang="en-US" sz="2400"/>
              <a:t>在全息猜想中，真实与我们看问题的角度有关。</a:t>
            </a:r>
            <a:endParaRPr lang="en-US" sz="2400"/>
          </a:p>
        </p:txBody>
      </p:sp>
      <p:pic>
        <p:nvPicPr>
          <p:cNvPr id="7" name="Picture 6"/>
          <p:cNvPicPr>
            <a:picLocks noChangeAspect="1"/>
          </p:cNvPicPr>
          <p:nvPr/>
        </p:nvPicPr>
        <p:blipFill>
          <a:blip r:embed="rId1"/>
          <a:stretch>
            <a:fillRect/>
          </a:stretch>
        </p:blipFill>
        <p:spPr>
          <a:xfrm>
            <a:off x="7004050" y="2453005"/>
            <a:ext cx="4737100" cy="2519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t>柏拉图与“洞穴寓言”</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pic>
        <p:nvPicPr>
          <p:cNvPr id="5" name="Picture 4"/>
          <p:cNvPicPr>
            <a:picLocks noChangeAspect="1"/>
          </p:cNvPicPr>
          <p:nvPr/>
        </p:nvPicPr>
        <p:blipFill>
          <a:blip r:embed="rId1"/>
          <a:stretch>
            <a:fillRect/>
          </a:stretch>
        </p:blipFill>
        <p:spPr>
          <a:xfrm>
            <a:off x="4368165" y="2216150"/>
            <a:ext cx="3455670" cy="2643505"/>
          </a:xfrm>
          <a:prstGeom prst="rect">
            <a:avLst/>
          </a:prstGeom>
        </p:spPr>
      </p:pic>
      <p:sp>
        <p:nvSpPr>
          <p:cNvPr id="7" name="Text Box 6"/>
          <p:cNvSpPr txBox="1"/>
          <p:nvPr/>
        </p:nvSpPr>
        <p:spPr>
          <a:xfrm>
            <a:off x="4206240" y="5116195"/>
            <a:ext cx="4145280" cy="1198880"/>
          </a:xfrm>
          <a:prstGeom prst="rect">
            <a:avLst/>
          </a:prstGeom>
          <a:noFill/>
        </p:spPr>
        <p:txBody>
          <a:bodyPr wrap="none" rtlCol="0" anchor="t">
            <a:spAutoFit/>
          </a:bodyPr>
          <a:p>
            <a:pPr algn="ctr"/>
            <a:r>
              <a:rPr lang="en-US" altLang="en-US" sz="2400">
                <a:sym typeface="+mn-ea"/>
              </a:rPr>
              <a:t>我们的世界可能只是另外一个</a:t>
            </a:r>
            <a:endParaRPr lang="en-US" altLang="en-US" sz="2400">
              <a:sym typeface="+mn-ea"/>
            </a:endParaRPr>
          </a:p>
          <a:p>
            <a:pPr algn="ctr"/>
            <a:r>
              <a:rPr lang="en-US" altLang="en-US" sz="2400">
                <a:sym typeface="+mn-ea"/>
              </a:rPr>
              <a:t>“真实”世界的影子</a:t>
            </a:r>
            <a:endParaRPr lang="en-US" altLang="en-US" sz="2400">
              <a:sym typeface="+mn-ea"/>
            </a:endParaRPr>
          </a:p>
          <a:p>
            <a:pPr algn="ctr"/>
            <a:r>
              <a:rPr lang="en-US" altLang="en-US" sz="2400">
                <a:sym typeface="+mn-ea"/>
              </a:rPr>
              <a:t>我们永远无法知道真相</a:t>
            </a:r>
            <a:endParaRPr lang="en-US" altLang="en-US" sz="2400">
              <a:sym typeface="+mn-ea"/>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7" name="Text Box 6"/>
          <p:cNvSpPr txBox="1"/>
          <p:nvPr/>
        </p:nvSpPr>
        <p:spPr>
          <a:xfrm>
            <a:off x="4511040" y="5116195"/>
            <a:ext cx="3535680" cy="829945"/>
          </a:xfrm>
          <a:prstGeom prst="rect">
            <a:avLst/>
          </a:prstGeom>
          <a:noFill/>
        </p:spPr>
        <p:txBody>
          <a:bodyPr wrap="none" rtlCol="0" anchor="t">
            <a:spAutoFit/>
          </a:bodyPr>
          <a:p>
            <a:pPr algn="ctr"/>
            <a:r>
              <a:rPr lang="en-US" altLang="en-US" sz="2400">
                <a:sym typeface="+mn-ea"/>
              </a:rPr>
              <a:t>我们可能活在虚拟世界中</a:t>
            </a:r>
            <a:endParaRPr lang="en-US" altLang="en-US" sz="2400">
              <a:sym typeface="+mn-ea"/>
            </a:endParaRPr>
          </a:p>
          <a:p>
            <a:pPr algn="ctr"/>
            <a:r>
              <a:rPr lang="en-US" altLang="en-US" sz="2400">
                <a:sym typeface="+mn-ea"/>
              </a:rPr>
              <a:t>我们永远无法知道真相</a:t>
            </a:r>
            <a:endParaRPr lang="en-US" altLang="en-US" sz="2400">
              <a:sym typeface="+mn-ea"/>
            </a:endParaRPr>
          </a:p>
        </p:txBody>
      </p:sp>
      <p:pic>
        <p:nvPicPr>
          <p:cNvPr id="6" name="Picture 5"/>
          <p:cNvPicPr>
            <a:picLocks noChangeAspect="1"/>
          </p:cNvPicPr>
          <p:nvPr/>
        </p:nvPicPr>
        <p:blipFill>
          <a:blip r:embed="rId1"/>
          <a:stretch>
            <a:fillRect/>
          </a:stretch>
        </p:blipFill>
        <p:spPr>
          <a:xfrm>
            <a:off x="3764280" y="1753870"/>
            <a:ext cx="4587240" cy="2872105"/>
          </a:xfrm>
          <a:prstGeom prst="rect">
            <a:avLst/>
          </a:prstGeom>
        </p:spPr>
      </p:pic>
      <p:sp>
        <p:nvSpPr>
          <p:cNvPr id="9" name="Title 8"/>
          <p:cNvSpPr>
            <a:spLocks noGrp="1"/>
          </p:cNvSpPr>
          <p:nvPr>
            <p:ph type="title"/>
          </p:nvPr>
        </p:nvSpPr>
        <p:spPr/>
        <p:txBody>
          <a:bodyPr>
            <a:normAutofit/>
          </a:bodyPr>
          <a:p>
            <a:r>
              <a:rPr lang="en-US" altLang="en-US" b="1"/>
              <a:t>电影《黑客帝国》</a:t>
            </a:r>
            <a:endParaRPr lang="en-US"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t>量子力学与“真实</a:t>
            </a:r>
            <a:r>
              <a:rPr lang="en-US" altLang="en-US" b="1">
                <a:sym typeface="+mn-ea"/>
              </a:rPr>
              <a:t>”观念</a:t>
            </a:r>
            <a:endParaRPr lang="en-US" altLang="en-US" b="1">
              <a:sym typeface="+mn-ea"/>
            </a:endParaRPr>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3" name="Content Placeholder 3"/>
          <p:cNvSpPr>
            <a:spLocks noGrp="1"/>
          </p:cNvSpPr>
          <p:nvPr/>
        </p:nvSpPr>
        <p:spPr>
          <a:xfrm>
            <a:off x="838200" y="1825625"/>
            <a:ext cx="593217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sz="2400"/>
              <a:t>另一个真正重创传统“真实”观念的概念是海森堡不确定原理。</a:t>
            </a:r>
            <a:endParaRPr lang="en-US" sz="2400"/>
          </a:p>
          <a:p>
            <a:pPr>
              <a:lnSpc>
                <a:spcPct val="120000"/>
              </a:lnSpc>
              <a:spcAft>
                <a:spcPts val="0"/>
              </a:spcAft>
            </a:pPr>
            <a:r>
              <a:rPr lang="en-US" sz="2400"/>
              <a:t>如果你想同时描述一个物体的位置和动量，你会发现根本做不到。</a:t>
            </a:r>
            <a:endParaRPr lang="en-US" sz="2400"/>
          </a:p>
          <a:p>
            <a:pPr>
              <a:lnSpc>
                <a:spcPct val="120000"/>
              </a:lnSpc>
              <a:spcAft>
                <a:spcPts val="0"/>
              </a:spcAft>
            </a:pPr>
            <a:r>
              <a:rPr lang="en-US" sz="2400"/>
              <a:t>你应该考虑的是，确定这个物体的位置，或者是它的动量，别想同时确定这两个物理量。</a:t>
            </a:r>
            <a:endParaRPr lang="en-US" sz="2400"/>
          </a:p>
          <a:p>
            <a:pPr>
              <a:lnSpc>
                <a:spcPct val="120000"/>
              </a:lnSpc>
              <a:spcAft>
                <a:spcPts val="0"/>
              </a:spcAft>
            </a:pPr>
            <a:endParaRPr lang="en-US" sz="2400"/>
          </a:p>
        </p:txBody>
      </p:sp>
      <p:pic>
        <p:nvPicPr>
          <p:cNvPr id="6" name="Picture 5"/>
          <p:cNvPicPr>
            <a:picLocks noChangeAspect="1"/>
          </p:cNvPicPr>
          <p:nvPr/>
        </p:nvPicPr>
        <p:blipFill>
          <a:blip r:embed="rId1"/>
          <a:stretch>
            <a:fillRect/>
          </a:stretch>
        </p:blipFill>
        <p:spPr>
          <a:xfrm>
            <a:off x="7003415" y="2745105"/>
            <a:ext cx="4719320" cy="1696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t>量子力学与“真实</a:t>
            </a:r>
            <a:r>
              <a:rPr lang="en-US" altLang="en-US" b="1">
                <a:sym typeface="+mn-ea"/>
              </a:rPr>
              <a:t>”观念</a:t>
            </a:r>
            <a:endParaRPr lang="en-US" altLang="en-US" b="1">
              <a:sym typeface="+mn-ea"/>
            </a:endParaRPr>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3" name="Content Placeholder 3"/>
          <p:cNvSpPr>
            <a:spLocks noGrp="1"/>
          </p:cNvSpPr>
          <p:nvPr/>
        </p:nvSpPr>
        <p:spPr>
          <a:xfrm>
            <a:off x="838200" y="1825625"/>
            <a:ext cx="660527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sz="2400"/>
              <a:t>上世纪二三十年代，建立量子力学的那批科学家就分裂为实在论和反实在论两大阵营。</a:t>
            </a:r>
            <a:endParaRPr lang="en-US" sz="2400"/>
          </a:p>
          <a:p>
            <a:pPr>
              <a:lnSpc>
                <a:spcPct val="120000"/>
              </a:lnSpc>
              <a:spcAft>
                <a:spcPts val="0"/>
              </a:spcAft>
            </a:pPr>
            <a:r>
              <a:rPr lang="en-US" sz="2400"/>
              <a:t>以爱因斯坦为代表的实在论者认为，物理学的全部意义在于，描绘出一些能够反映客观现实的思维图像（mental picture，尽管这些图像可能并不完美）。</a:t>
            </a:r>
            <a:endParaRPr lang="en-US" sz="2400"/>
          </a:p>
          <a:p>
            <a:pPr>
              <a:lnSpc>
                <a:spcPct val="120000"/>
              </a:lnSpc>
              <a:spcAft>
                <a:spcPts val="0"/>
              </a:spcAft>
            </a:pPr>
            <a:r>
              <a:rPr lang="en-US" sz="2400"/>
              <a:t>而玻尔（Niels Bohr）之类的反实在论者则认为，描绘这类思维图像是一件很冒险的事，科学家作出一些经验性预言，然后来检验预言就足够了。</a:t>
            </a:r>
            <a:endParaRPr lang="en-US" sz="2400"/>
          </a:p>
        </p:txBody>
      </p:sp>
      <p:pic>
        <p:nvPicPr>
          <p:cNvPr id="6" name="Picture 5"/>
          <p:cNvPicPr>
            <a:picLocks noChangeAspect="1"/>
          </p:cNvPicPr>
          <p:nvPr/>
        </p:nvPicPr>
        <p:blipFill>
          <a:blip r:embed="rId1"/>
          <a:stretch>
            <a:fillRect/>
          </a:stretch>
        </p:blipFill>
        <p:spPr>
          <a:xfrm>
            <a:off x="7888605" y="1825625"/>
            <a:ext cx="3686810" cy="3694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t>“真实”或许不可理解</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3" name="Content Placeholder 3"/>
          <p:cNvSpPr>
            <a:spLocks noGrp="1"/>
          </p:cNvSpPr>
          <p:nvPr/>
        </p:nvSpPr>
        <p:spPr>
          <a:xfrm>
            <a:off x="838200" y="1825625"/>
            <a:ext cx="573722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400"/>
          </a:p>
          <a:p>
            <a:pPr>
              <a:lnSpc>
                <a:spcPct val="120000"/>
              </a:lnSpc>
              <a:spcAft>
                <a:spcPts val="0"/>
              </a:spcAft>
            </a:pPr>
            <a:r>
              <a:rPr lang="en-US" sz="2400"/>
              <a:t>真实是什么？也许你认为很简单，我们看到的就是真实的</a:t>
            </a:r>
            <a:r>
              <a:rPr lang="en-US" altLang="en-US" sz="2400"/>
              <a:t>。</a:t>
            </a:r>
            <a:endParaRPr lang="en-US" altLang="en-US" sz="2400"/>
          </a:p>
          <a:p>
            <a:pPr>
              <a:lnSpc>
                <a:spcPct val="120000"/>
              </a:lnSpc>
              <a:spcAft>
                <a:spcPts val="0"/>
              </a:spcAft>
            </a:pPr>
            <a:endParaRPr lang="en-US" altLang="en-US" sz="2400"/>
          </a:p>
          <a:p>
            <a:pPr>
              <a:lnSpc>
                <a:spcPct val="120000"/>
              </a:lnSpc>
              <a:spcAft>
                <a:spcPts val="0"/>
              </a:spcAft>
            </a:pPr>
            <a:r>
              <a:rPr lang="en-US" sz="2400"/>
              <a:t>但实际上，真实世界可能远远超出我们的理解力。</a:t>
            </a:r>
            <a:endParaRPr lang="en-US" sz="2400"/>
          </a:p>
          <a:p>
            <a:pPr>
              <a:lnSpc>
                <a:spcPct val="120000"/>
              </a:lnSpc>
              <a:spcAft>
                <a:spcPts val="0"/>
              </a:spcAft>
            </a:pPr>
            <a:endParaRPr lang="en-US" sz="2400"/>
          </a:p>
        </p:txBody>
      </p:sp>
      <p:pic>
        <p:nvPicPr>
          <p:cNvPr id="11" name="Picture 10"/>
          <p:cNvPicPr>
            <a:picLocks noChangeAspect="1"/>
          </p:cNvPicPr>
          <p:nvPr/>
        </p:nvPicPr>
        <p:blipFill>
          <a:blip r:embed="rId1"/>
          <a:stretch>
            <a:fillRect/>
          </a:stretch>
        </p:blipFill>
        <p:spPr>
          <a:xfrm>
            <a:off x="7903210" y="2030730"/>
            <a:ext cx="3061335" cy="306133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pic>
        <p:nvPicPr>
          <p:cNvPr id="12" name="Picture 11"/>
          <p:cNvPicPr>
            <a:picLocks noChangeAspect="1"/>
          </p:cNvPicPr>
          <p:nvPr/>
        </p:nvPicPr>
        <p:blipFill>
          <a:blip r:embed="rId1"/>
          <a:stretch>
            <a:fillRect/>
          </a:stretch>
        </p:blipFill>
        <p:spPr>
          <a:xfrm>
            <a:off x="1742440" y="1825625"/>
            <a:ext cx="3395980" cy="2674620"/>
          </a:xfrm>
          <a:prstGeom prst="rect">
            <a:avLst/>
          </a:prstGeom>
        </p:spPr>
      </p:pic>
      <p:sp>
        <p:nvSpPr>
          <p:cNvPr id="6" name="Text Box 5"/>
          <p:cNvSpPr txBox="1"/>
          <p:nvPr/>
        </p:nvSpPr>
        <p:spPr>
          <a:xfrm>
            <a:off x="302895" y="5170170"/>
            <a:ext cx="5526405" cy="1383665"/>
          </a:xfrm>
          <a:prstGeom prst="rect">
            <a:avLst/>
          </a:prstGeom>
          <a:noFill/>
        </p:spPr>
        <p:txBody>
          <a:bodyPr wrap="none" rtlCol="0" anchor="t">
            <a:spAutoFit/>
          </a:bodyPr>
          <a:p>
            <a:pPr algn="ctr"/>
            <a:r>
              <a:rPr lang="en-US" altLang="en-US" sz="2800" b="1">
                <a:sym typeface="+mn-ea"/>
              </a:rPr>
              <a:t>道可道，非常道，</a:t>
            </a:r>
            <a:r>
              <a:rPr lang="en-US" altLang="en-US" sz="2800" b="1"/>
              <a:t>名可名，非常名</a:t>
            </a:r>
            <a:endParaRPr lang="en-US" altLang="en-US" sz="2800" b="1"/>
          </a:p>
          <a:p>
            <a:pPr algn="ctr"/>
            <a:endParaRPr lang="en-US" altLang="en-US" sz="2800" b="1"/>
          </a:p>
          <a:p>
            <a:pPr algn="ctr"/>
            <a:r>
              <a:rPr lang="en-US" altLang="en-US" sz="2800" b="1"/>
              <a:t>大音希声，大象无形</a:t>
            </a:r>
            <a:endParaRPr lang="en-US" altLang="en-US" sz="2800" b="1"/>
          </a:p>
        </p:txBody>
      </p:sp>
      <p:sp>
        <p:nvSpPr>
          <p:cNvPr id="9" name="Text Box 8"/>
          <p:cNvSpPr txBox="1"/>
          <p:nvPr/>
        </p:nvSpPr>
        <p:spPr>
          <a:xfrm>
            <a:off x="7393940" y="5170170"/>
            <a:ext cx="4375150" cy="1383665"/>
          </a:xfrm>
          <a:prstGeom prst="rect">
            <a:avLst/>
          </a:prstGeom>
          <a:noFill/>
        </p:spPr>
        <p:txBody>
          <a:bodyPr wrap="square" rtlCol="0" anchor="t">
            <a:spAutoFit/>
          </a:bodyPr>
          <a:p>
            <a:pPr algn="ctr"/>
            <a:r>
              <a:rPr lang="en-US" sz="2800" b="1"/>
              <a:t>凡所有相</a:t>
            </a:r>
            <a:r>
              <a:rPr lang="en-US" altLang="en-US" sz="2800" b="1"/>
              <a:t>，</a:t>
            </a:r>
            <a:r>
              <a:rPr lang="en-US" sz="2800" b="1"/>
              <a:t>皆是虚妄。</a:t>
            </a:r>
            <a:endParaRPr lang="en-US" sz="2800" b="1"/>
          </a:p>
          <a:p>
            <a:pPr algn="ctr"/>
            <a:endParaRPr lang="en-US" sz="2800" b="1"/>
          </a:p>
          <a:p>
            <a:pPr algn="ctr"/>
            <a:r>
              <a:rPr lang="en-US" sz="2800" b="1"/>
              <a:t>若见诸相非相</a:t>
            </a:r>
            <a:r>
              <a:rPr lang="en-US" altLang="en-US" sz="2800" b="1"/>
              <a:t>，</a:t>
            </a:r>
            <a:r>
              <a:rPr lang="en-US" sz="2800" b="1"/>
              <a:t>即见如来。</a:t>
            </a:r>
            <a:endParaRPr lang="en-US" sz="2800" b="1"/>
          </a:p>
        </p:txBody>
      </p:sp>
      <p:pic>
        <p:nvPicPr>
          <p:cNvPr id="10" name="Picture 9"/>
          <p:cNvPicPr>
            <a:picLocks noChangeAspect="1"/>
          </p:cNvPicPr>
          <p:nvPr/>
        </p:nvPicPr>
        <p:blipFill>
          <a:blip r:embed="rId2"/>
          <a:stretch>
            <a:fillRect/>
          </a:stretch>
        </p:blipFill>
        <p:spPr>
          <a:xfrm>
            <a:off x="7626350" y="2056765"/>
            <a:ext cx="3569335" cy="221234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dirty="0" smtClean="0"/>
              <a:t>我们的生活</a:t>
            </a:r>
            <a:endParaRPr lang="en-US" altLang="zh-CN" b="1" dirty="0" smtClean="0"/>
          </a:p>
        </p:txBody>
      </p:sp>
      <p:sp>
        <p:nvSpPr>
          <p:cNvPr id="31746" name="AutoShape 2"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48" name="AutoShape 4"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0" name="AutoShape 6"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2" name="AutoShape 8"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4" name="AutoShape 10" descr="https://upload-images.jianshu.io/upload_images/5274420-5c2b3e02be57fced.png?imageMogr2/auto-orient/strip|imageView2/2/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文本框 5"/>
          <p:cNvSpPr txBox="1"/>
          <p:nvPr/>
        </p:nvSpPr>
        <p:spPr>
          <a:xfrm>
            <a:off x="3015615" y="5301615"/>
            <a:ext cx="1198880" cy="398780"/>
          </a:xfrm>
          <a:prstGeom prst="rect">
            <a:avLst/>
          </a:prstGeom>
          <a:noFill/>
        </p:spPr>
        <p:txBody>
          <a:bodyPr wrap="none" rtlCol="0" anchor="t">
            <a:spAutoFit/>
          </a:bodyPr>
          <a:p>
            <a:pPr algn="l"/>
            <a:r>
              <a:rPr lang="zh-CN" altLang="en-US" sz="2000" b="1" dirty="0" smtClean="0">
                <a:latin typeface="微软雅黑" panose="020B0503020204020204" pitchFamily="34" charset="-122"/>
                <a:ea typeface="微软雅黑" panose="020B0503020204020204" pitchFamily="34" charset="-122"/>
                <a:sym typeface="+mn-ea"/>
              </a:rPr>
              <a:t>把妹撩汉</a:t>
            </a:r>
            <a:endParaRPr lang="zh-CN" altLang="en-US" sz="2000" b="1" dirty="0" smtClean="0">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8394700" y="5301615"/>
            <a:ext cx="1960880" cy="398780"/>
          </a:xfrm>
          <a:prstGeom prst="rect">
            <a:avLst/>
          </a:prstGeom>
          <a:noFill/>
        </p:spPr>
        <p:txBody>
          <a:bodyPr wrap="none" rtlCol="0" anchor="t">
            <a:spAutoFit/>
          </a:bodyPr>
          <a:p>
            <a:r>
              <a:rPr lang="zh-CN" altLang="en-US" sz="2000" b="1" dirty="0" smtClean="0">
                <a:latin typeface="微软雅黑" panose="020B0503020204020204" pitchFamily="34" charset="-122"/>
                <a:ea typeface="微软雅黑" panose="020B0503020204020204" pitchFamily="34" charset="-122"/>
                <a:sym typeface="+mn-ea"/>
              </a:rPr>
              <a:t>与老师斗智斗勇</a:t>
            </a:r>
            <a:endParaRPr lang="zh-CN" altLang="en-US" sz="2000" b="1" dirty="0" smtClean="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1407160" y="1983740"/>
            <a:ext cx="4683125" cy="2981960"/>
          </a:xfrm>
          <a:prstGeom prst="rect">
            <a:avLst/>
          </a:prstGeom>
        </p:spPr>
      </p:pic>
      <p:pic>
        <p:nvPicPr>
          <p:cNvPr id="9" name="图片 8"/>
          <p:cNvPicPr>
            <a:picLocks noChangeAspect="1"/>
          </p:cNvPicPr>
          <p:nvPr/>
        </p:nvPicPr>
        <p:blipFill>
          <a:blip r:embed="rId2"/>
          <a:stretch>
            <a:fillRect/>
          </a:stretch>
        </p:blipFill>
        <p:spPr>
          <a:xfrm>
            <a:off x="10066020" y="3402965"/>
            <a:ext cx="1644650" cy="1780540"/>
          </a:xfrm>
          <a:prstGeom prst="rect">
            <a:avLst/>
          </a:prstGeom>
        </p:spPr>
      </p:pic>
      <p:pic>
        <p:nvPicPr>
          <p:cNvPr id="10" name="图片 9"/>
          <p:cNvPicPr>
            <a:picLocks noChangeAspect="1"/>
          </p:cNvPicPr>
          <p:nvPr/>
        </p:nvPicPr>
        <p:blipFill>
          <a:blip r:embed="rId3"/>
          <a:stretch>
            <a:fillRect/>
          </a:stretch>
        </p:blipFill>
        <p:spPr>
          <a:xfrm>
            <a:off x="7183120" y="1983740"/>
            <a:ext cx="2773680" cy="2377440"/>
          </a:xfrm>
          <a:prstGeom prst="rect">
            <a:avLst/>
          </a:prstGeom>
        </p:spPr>
      </p:pic>
      <p:sp>
        <p:nvSpPr>
          <p:cNvPr id="12" name="文本框 11"/>
          <p:cNvSpPr txBox="1"/>
          <p:nvPr/>
        </p:nvSpPr>
        <p:spPr>
          <a:xfrm>
            <a:off x="3867150" y="6087745"/>
            <a:ext cx="4457700" cy="521970"/>
          </a:xfrm>
          <a:prstGeom prst="rect">
            <a:avLst/>
          </a:prstGeom>
          <a:noFill/>
        </p:spPr>
        <p:txBody>
          <a:bodyPr wrap="none" rtlCol="0" anchor="t">
            <a:spAutoFit/>
          </a:bodyPr>
          <a:p>
            <a:r>
              <a:rPr lang="zh-CN" altLang="en-US" sz="2800" b="1" dirty="0" smtClean="0">
                <a:latin typeface="微软雅黑" panose="020B0503020204020204" pitchFamily="34" charset="-122"/>
                <a:ea typeface="微软雅黑" panose="020B0503020204020204" pitchFamily="34" charset="-122"/>
                <a:sym typeface="+mn-ea"/>
              </a:rPr>
              <a:t>环境交互中摸索出最佳道路</a:t>
            </a:r>
            <a:endParaRPr lang="zh-CN" altLang="en-US" sz="2800" b="1" dirty="0" smtClean="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918845" y="742315"/>
            <a:ext cx="10387330" cy="5767070"/>
          </a:xfrm>
        </p:spPr>
        <p:txBody>
          <a:bodyPr>
            <a:noAutofit/>
          </a:bodyPr>
          <a:lstStyle/>
          <a:p>
            <a:pPr>
              <a:lnSpc>
                <a:spcPct val="150000"/>
              </a:lnSpc>
            </a:pPr>
            <a:r>
              <a:rPr lang="en-US" altLang="en-US" sz="3200" b="1" dirty="0" smtClean="0">
                <a:solidFill>
                  <a:schemeClr val="tx1"/>
                </a:solidFill>
                <a:effectLst>
                  <a:outerShdw blurRad="38100" dist="19050" dir="2700000" algn="tl" rotWithShape="0">
                    <a:schemeClr val="dk1">
                      <a:alpha val="40000"/>
                    </a:schemeClr>
                  </a:outerShdw>
                </a:effectLst>
              </a:rPr>
              <a:t>结合机器学习</a:t>
            </a:r>
            <a:br>
              <a:rPr lang="en-US" altLang="en-US" sz="3200" b="1" dirty="0" smtClean="0">
                <a:solidFill>
                  <a:schemeClr val="tx1"/>
                </a:solidFill>
                <a:effectLst>
                  <a:outerShdw blurRad="38100" dist="19050" dir="2700000" algn="tl" rotWithShape="0">
                    <a:schemeClr val="dk1">
                      <a:alpha val="40000"/>
                    </a:schemeClr>
                  </a:outerShdw>
                </a:effectLst>
              </a:rPr>
            </a:br>
            <a:r>
              <a:rPr lang="en-US" altLang="en-US" sz="3200" b="1" dirty="0" smtClean="0">
                <a:solidFill>
                  <a:schemeClr val="tx1"/>
                </a:solidFill>
                <a:effectLst>
                  <a:outerShdw blurRad="38100" dist="19050" dir="2700000" algn="tl" rotWithShape="0">
                    <a:schemeClr val="dk1">
                      <a:alpha val="40000"/>
                    </a:schemeClr>
                  </a:outerShdw>
                </a:effectLst>
              </a:rPr>
              <a:t>扯两句...</a:t>
            </a:r>
            <a:br>
              <a:rPr lang="en-US" altLang="en-US" sz="3200" b="1" dirty="0" smtClean="0">
                <a:solidFill>
                  <a:schemeClr val="tx1"/>
                </a:solidFill>
                <a:effectLst>
                  <a:outerShdw blurRad="38100" dist="19050" dir="2700000" algn="tl" rotWithShape="0">
                    <a:schemeClr val="dk1">
                      <a:alpha val="40000"/>
                    </a:schemeClr>
                  </a:outerShdw>
                </a:effectLst>
              </a:rPr>
            </a:br>
            <a:endParaRPr lang="en-US" altLang="en-US" sz="3200"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4831080" y="1155065"/>
            <a:ext cx="2529840" cy="2872740"/>
          </a:xfrm>
          <a:prstGeom prst="rect">
            <a:avLst/>
          </a:prstGeom>
        </p:spPr>
      </p:pic>
    </p:spTree>
  </p:cSld>
  <p:clrMapOvr>
    <a:masterClrMapping/>
  </p:clrMapOvr>
  <p:timing>
    <p:tnLst>
      <p:par>
        <p:cTn id="1" dur="indefinite" restart="never" nodeType="tmRoot"/>
      </p:par>
    </p:tnLst>
    <p:bldLst>
      <p:bldP spid="31" grpId="1"/>
      <p:bldP spid="31" grpId="3"/>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a:sym typeface="+mn-ea"/>
              </a:rPr>
              <a:t>基于特征的机器学习</a:t>
            </a:r>
            <a:endParaRPr lang="en-US" sz="3600" b="1">
              <a:sym typeface="+mn-ea"/>
            </a:endParaRPr>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3" name="Content Placeholder 3"/>
          <p:cNvSpPr>
            <a:spLocks noGrp="1"/>
          </p:cNvSpPr>
          <p:nvPr/>
        </p:nvSpPr>
        <p:spPr>
          <a:xfrm>
            <a:off x="838200" y="1825625"/>
            <a:ext cx="694944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altLang="en-US" sz="2400"/>
              <a:t>ML从原始数据提取出特征，并借此获得对数据的分析与理解，完成识别、预测、生成、决策等一系列非常规操作。</a:t>
            </a:r>
            <a:endParaRPr lang="en-US" altLang="en-US" sz="2400"/>
          </a:p>
          <a:p>
            <a:pPr>
              <a:lnSpc>
                <a:spcPct val="120000"/>
              </a:lnSpc>
              <a:spcAft>
                <a:spcPts val="0"/>
              </a:spcAft>
            </a:pPr>
            <a:endParaRPr lang="en-US" altLang="en-US" sz="2400"/>
          </a:p>
          <a:p>
            <a:pPr>
              <a:lnSpc>
                <a:spcPct val="120000"/>
              </a:lnSpc>
              <a:spcAft>
                <a:spcPts val="0"/>
              </a:spcAft>
            </a:pPr>
            <a:r>
              <a:rPr lang="en-US" altLang="en-US" sz="2400"/>
              <a:t>所提取的特征都只是数据的一种描述。所有操作也只是特征的操作。</a:t>
            </a:r>
            <a:endParaRPr lang="en-US" altLang="en-US" sz="2400"/>
          </a:p>
          <a:p>
            <a:pPr>
              <a:lnSpc>
                <a:spcPct val="120000"/>
              </a:lnSpc>
              <a:spcAft>
                <a:spcPts val="0"/>
              </a:spcAft>
            </a:pPr>
            <a:endParaRPr lang="en-US" altLang="en-US" sz="2400"/>
          </a:p>
          <a:p>
            <a:pPr>
              <a:lnSpc>
                <a:spcPct val="120000"/>
              </a:lnSpc>
              <a:spcAft>
                <a:spcPts val="0"/>
              </a:spcAft>
            </a:pPr>
            <a:r>
              <a:rPr lang="en-US" altLang="en-US" sz="2400"/>
              <a:t>“真实数据到底是什么</a:t>
            </a:r>
            <a:r>
              <a:rPr lang="en-US" altLang="en-US" sz="2400">
                <a:sym typeface="+mn-ea"/>
              </a:rPr>
              <a:t>”这个问题没法回答。</a:t>
            </a:r>
            <a:r>
              <a:rPr lang="en-US" altLang="en-US" sz="2400"/>
              <a:t>离开具体特征，数据是 “不可描述</a:t>
            </a:r>
            <a:r>
              <a:rPr lang="en-US" altLang="en-US" sz="2400">
                <a:sym typeface="+mn-ea"/>
              </a:rPr>
              <a:t>” “不可理解” 的。</a:t>
            </a:r>
            <a:endParaRPr lang="en-US" altLang="en-US" sz="2400">
              <a:sym typeface="+mn-ea"/>
            </a:endParaRPr>
          </a:p>
        </p:txBody>
      </p:sp>
      <p:pic>
        <p:nvPicPr>
          <p:cNvPr id="7" name="Picture 6"/>
          <p:cNvPicPr>
            <a:picLocks noChangeAspect="1"/>
          </p:cNvPicPr>
          <p:nvPr/>
        </p:nvPicPr>
        <p:blipFill>
          <a:blip r:embed="rId1"/>
          <a:stretch>
            <a:fillRect/>
          </a:stretch>
        </p:blipFill>
        <p:spPr>
          <a:xfrm>
            <a:off x="8747760" y="4370070"/>
            <a:ext cx="2908935" cy="1927225"/>
          </a:xfrm>
          <a:prstGeom prst="rect">
            <a:avLst/>
          </a:prstGeom>
        </p:spPr>
      </p:pic>
      <p:pic>
        <p:nvPicPr>
          <p:cNvPr id="6" name="Picture 5"/>
          <p:cNvPicPr>
            <a:picLocks noChangeAspect="1"/>
          </p:cNvPicPr>
          <p:nvPr/>
        </p:nvPicPr>
        <p:blipFill>
          <a:blip r:embed="rId2"/>
          <a:stretch>
            <a:fillRect/>
          </a:stretch>
        </p:blipFill>
        <p:spPr>
          <a:xfrm>
            <a:off x="7866380" y="2202180"/>
            <a:ext cx="4066540" cy="1776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918845" y="742315"/>
            <a:ext cx="10387330" cy="5767070"/>
          </a:xfrm>
        </p:spPr>
        <p:txBody>
          <a:bodyPr>
            <a:noAutofit/>
          </a:bodyPr>
          <a:lstStyle/>
          <a:p>
            <a:pPr>
              <a:lnSpc>
                <a:spcPct val="150000"/>
              </a:lnSpc>
            </a:pPr>
            <a:r>
              <a:rPr lang="en-US" altLang="en-US" sz="3200" b="1">
                <a:sym typeface="+mn-ea"/>
              </a:rPr>
              <a:t>特征只是“真实”的一种投影</a:t>
            </a:r>
            <a:br>
              <a:rPr lang="en-US" altLang="en-US" sz="3200" b="1">
                <a:sym typeface="+mn-ea"/>
              </a:rPr>
            </a:br>
            <a:r>
              <a:rPr lang="en-US" altLang="en-US" sz="3200" b="1">
                <a:sym typeface="+mn-ea"/>
              </a:rPr>
              <a:t>或许“真实”无论对人类还是机器都是</a:t>
            </a:r>
            <a:br>
              <a:rPr lang="en-US" altLang="en-US" sz="3200" b="1">
                <a:sym typeface="+mn-ea"/>
              </a:rPr>
            </a:br>
            <a:r>
              <a:rPr lang="en-US" altLang="en-US" sz="3200" b="1">
                <a:sym typeface="+mn-ea"/>
              </a:rPr>
              <a:t>“只能逼近而无法理解”的</a:t>
            </a:r>
            <a:endParaRPr lang="en-US" altLang="en-US" sz="3200"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5015230" y="941070"/>
            <a:ext cx="2529840" cy="28727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t>继续听Susskind说...</a:t>
            </a:r>
            <a:endParaRPr lang="en-US" altLang="en-US"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3" name="Content Placeholder 3"/>
          <p:cNvSpPr>
            <a:spLocks noGrp="1"/>
          </p:cNvSpPr>
          <p:nvPr/>
        </p:nvSpPr>
        <p:spPr>
          <a:xfrm>
            <a:off x="838200" y="1825625"/>
            <a:ext cx="573722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sz="2400"/>
              <a:t>大多数伟大的物理学家都有相当强的哲学立场。我的朋友费曼虽然讨厌哲学和哲学家，但我很了解他，他有很深厚的哲学背景。</a:t>
            </a:r>
            <a:endParaRPr lang="en-US" sz="2400"/>
          </a:p>
          <a:p>
            <a:pPr>
              <a:lnSpc>
                <a:spcPct val="120000"/>
              </a:lnSpc>
              <a:spcAft>
                <a:spcPts val="0"/>
              </a:spcAft>
            </a:pPr>
            <a:r>
              <a:rPr lang="en-US" sz="2400"/>
              <a:t>你有什么样的哲学倾向，就会选择思考什么样的问题。</a:t>
            </a:r>
            <a:endParaRPr lang="en-US" sz="2400"/>
          </a:p>
          <a:p>
            <a:pPr>
              <a:lnSpc>
                <a:spcPct val="120000"/>
              </a:lnSpc>
              <a:spcAft>
                <a:spcPts val="0"/>
              </a:spcAft>
            </a:pPr>
            <a:r>
              <a:rPr lang="en-US" sz="2400"/>
              <a:t>但是，我也有一种强烈的感觉，就是在科学发展过程中，令人惊奇的事情发生时，常会面临哲学偏见的阻碍。</a:t>
            </a:r>
            <a:endParaRPr lang="en-US" sz="2400"/>
          </a:p>
        </p:txBody>
      </p:sp>
      <p:pic>
        <p:nvPicPr>
          <p:cNvPr id="10" name="Picture 9"/>
          <p:cNvPicPr>
            <a:picLocks noChangeAspect="1"/>
          </p:cNvPicPr>
          <p:nvPr/>
        </p:nvPicPr>
        <p:blipFill>
          <a:blip r:embed="rId1"/>
          <a:stretch>
            <a:fillRect/>
          </a:stretch>
        </p:blipFill>
        <p:spPr>
          <a:xfrm>
            <a:off x="7003415" y="1691005"/>
            <a:ext cx="4538345" cy="3404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918845" y="742315"/>
            <a:ext cx="10387330" cy="5767070"/>
          </a:xfrm>
        </p:spPr>
        <p:txBody>
          <a:bodyPr>
            <a:noAutofit/>
          </a:bodyPr>
          <a:lstStyle/>
          <a:p>
            <a:pPr>
              <a:lnSpc>
                <a:spcPct val="150000"/>
              </a:lnSpc>
            </a:pPr>
            <a:r>
              <a:rPr lang="en-US" altLang="en-US" sz="3200" b="1">
                <a:sym typeface="+mn-ea"/>
              </a:rPr>
              <a:t>插一句：大家一定要会思考！</a:t>
            </a:r>
            <a:br>
              <a:rPr lang="en-US" altLang="en-US" sz="3200" b="1">
                <a:sym typeface="+mn-ea"/>
              </a:rPr>
            </a:br>
            <a:r>
              <a:rPr lang="en-US" altLang="en-US" sz="3200" b="1">
                <a:sym typeface="+mn-ea"/>
              </a:rPr>
              <a:t>思考问题一定要深刻，要自然！</a:t>
            </a:r>
            <a:br>
              <a:rPr lang="en-US" altLang="en-US" sz="3200" b="1">
                <a:sym typeface="+mn-ea"/>
              </a:rPr>
            </a:br>
            <a:r>
              <a:rPr lang="en-US" altLang="en-US" sz="3200" b="1">
                <a:sym typeface="+mn-ea"/>
              </a:rPr>
              <a:t>一定要有深刻的（至少是好的）图像！</a:t>
            </a:r>
            <a:br>
              <a:rPr lang="en-US" altLang="en-US" sz="3200" b="1">
                <a:sym typeface="+mn-ea"/>
              </a:rPr>
            </a:br>
            <a:r>
              <a:rPr lang="en-US" altLang="en-US" sz="3200" b="1">
                <a:solidFill>
                  <a:srgbClr val="FF0000"/>
                </a:solidFill>
                <a:sym typeface="+mn-ea"/>
              </a:rPr>
              <a:t>（以后当了研究生不要忘记我这句话）</a:t>
            </a:r>
            <a:endParaRPr lang="en-US" altLang="en-US" sz="3200" b="1" dirty="0" smtClean="0">
              <a:solidFill>
                <a:srgbClr val="FF0000"/>
              </a:solidFill>
              <a:effectLst>
                <a:outerShdw blurRad="38100" dist="19050" dir="2700000" algn="tl" rotWithShape="0">
                  <a:schemeClr val="dk1">
                    <a:alpha val="40000"/>
                  </a:schemeClr>
                </a:outerShdw>
              </a:effectLst>
              <a:sym typeface="+mn-ea"/>
            </a:endParaRPr>
          </a:p>
        </p:txBody>
      </p:sp>
      <p:pic>
        <p:nvPicPr>
          <p:cNvPr id="2" name="图片 1"/>
          <p:cNvPicPr>
            <a:picLocks noChangeAspect="1"/>
          </p:cNvPicPr>
          <p:nvPr/>
        </p:nvPicPr>
        <p:blipFill>
          <a:blip r:embed="rId1"/>
          <a:stretch>
            <a:fillRect/>
          </a:stretch>
        </p:blipFill>
        <p:spPr>
          <a:xfrm>
            <a:off x="5015230" y="941070"/>
            <a:ext cx="2529840" cy="287274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 altLang="en-US" b="1"/>
              <a:t>Susskind：</a:t>
            </a:r>
            <a:r>
              <a:rPr lang="en-US" altLang="en-US" b="1"/>
              <a:t>真实与可重复性</a:t>
            </a:r>
            <a:endParaRPr lang="en-US" altLang="en-US" b="1"/>
          </a:p>
        </p:txBody>
      </p:sp>
      <p:sp>
        <p:nvSpPr>
          <p:cNvPr id="4" name="Content Placeholder 3"/>
          <p:cNvSpPr>
            <a:spLocks noGrp="1"/>
          </p:cNvSpPr>
          <p:nvPr>
            <p:ph idx="1"/>
          </p:nvPr>
        </p:nvSpPr>
        <p:spPr>
          <a:xfrm>
            <a:off x="838200" y="1825625"/>
            <a:ext cx="8909050" cy="4351655"/>
          </a:xfrm>
        </p:spPr>
        <p:txBody>
          <a:bodyPr>
            <a:noAutofit/>
          </a:bodyPr>
          <a:lstStyle/>
          <a:p>
            <a:pPr>
              <a:lnSpc>
                <a:spcPct val="120000"/>
              </a:lnSpc>
              <a:spcAft>
                <a:spcPts val="0"/>
              </a:spcAft>
            </a:pPr>
            <a:endParaRPr lang="en-US" sz="2200"/>
          </a:p>
          <a:p>
            <a:pPr lvl="1">
              <a:lnSpc>
                <a:spcPct val="120000"/>
              </a:lnSpc>
              <a:spcAft>
                <a:spcPts val="0"/>
              </a:spcAft>
            </a:pPr>
            <a:endParaRPr lang="en-US" sz="1885"/>
          </a:p>
          <a:p>
            <a:pPr>
              <a:lnSpc>
                <a:spcPct val="120000"/>
              </a:lnSpc>
              <a:spcAft>
                <a:spcPts val="0"/>
              </a:spcAft>
            </a:pPr>
            <a:endParaRPr altLang="en-US" sz="2200"/>
          </a:p>
          <a:p>
            <a:pPr>
              <a:lnSpc>
                <a:spcPct val="120000"/>
              </a:lnSpc>
              <a:spcAft>
                <a:spcPts val="0"/>
              </a:spcAft>
            </a:pPr>
            <a:endParaRPr altLang="en-US" sz="2200" b="1"/>
          </a:p>
        </p:txBody>
      </p:sp>
      <p:sp>
        <p:nvSpPr>
          <p:cNvPr id="8" name="Content Placeholder 2"/>
          <p:cNvSpPr>
            <a:spLocks noGrp="1"/>
          </p:cNvSpPr>
          <p:nvPr/>
        </p:nvSpPr>
        <p:spPr>
          <a:xfrm>
            <a:off x="838200" y="1825625"/>
            <a:ext cx="616521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endParaRPr lang="en-US" sz="2200"/>
          </a:p>
          <a:p>
            <a:pPr>
              <a:lnSpc>
                <a:spcPct val="120000"/>
              </a:lnSpc>
              <a:spcAft>
                <a:spcPts val="0"/>
              </a:spcAft>
            </a:pPr>
            <a:endParaRPr lang="en-US" sz="2200"/>
          </a:p>
          <a:p>
            <a:pPr>
              <a:lnSpc>
                <a:spcPct val="120000"/>
              </a:lnSpc>
              <a:spcAft>
                <a:spcPts val="0"/>
              </a:spcAft>
            </a:pPr>
            <a:endParaRPr altLang="en-US" sz="2200" b="1"/>
          </a:p>
        </p:txBody>
      </p:sp>
      <p:sp>
        <p:nvSpPr>
          <p:cNvPr id="3" name="Content Placeholder 3"/>
          <p:cNvSpPr>
            <a:spLocks noGrp="1"/>
          </p:cNvSpPr>
          <p:nvPr/>
        </p:nvSpPr>
        <p:spPr>
          <a:xfrm>
            <a:off x="838200" y="1825625"/>
            <a:ext cx="573722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0"/>
              </a:spcAft>
            </a:pPr>
            <a:r>
              <a:rPr lang="en-US" sz="2400"/>
              <a:t>每个物理学家都会有这种感觉：这个世界存在着一些客观规律，而我们的工作就是弄清楚这些客观规律是什么。</a:t>
            </a:r>
            <a:endParaRPr lang="en-US" sz="2400"/>
          </a:p>
          <a:p>
            <a:pPr>
              <a:lnSpc>
                <a:spcPct val="120000"/>
              </a:lnSpc>
              <a:spcAft>
                <a:spcPts val="0"/>
              </a:spcAft>
            </a:pPr>
            <a:r>
              <a:rPr lang="en-US" sz="2400"/>
              <a:t>客观规律存在的证据就是，实验是可重复的。如果你踢一块石头，会伤到你的脚趾。如果你踢一块石头两次，你的脚趾就会受伤两次。总会得到相同的结果。</a:t>
            </a:r>
            <a:endParaRPr lang="en-US" sz="2400"/>
          </a:p>
          <a:p>
            <a:pPr>
              <a:lnSpc>
                <a:spcPct val="120000"/>
              </a:lnSpc>
              <a:spcAft>
                <a:spcPts val="0"/>
              </a:spcAft>
            </a:pPr>
            <a:r>
              <a:rPr lang="en-US" sz="2400"/>
              <a:t>物理学家几乎从不谈论“真实”。“可重复”比“真实”这个词</a:t>
            </a:r>
            <a:r>
              <a:rPr lang="en-US" altLang="en-US" sz="2400"/>
              <a:t>实用</a:t>
            </a:r>
            <a:r>
              <a:rPr lang="en-US" sz="2400"/>
              <a:t>得多。</a:t>
            </a:r>
            <a:endParaRPr lang="en-US" sz="2400"/>
          </a:p>
        </p:txBody>
      </p:sp>
      <p:pic>
        <p:nvPicPr>
          <p:cNvPr id="6" name="Picture 5"/>
          <p:cNvPicPr>
            <a:picLocks noChangeAspect="1"/>
          </p:cNvPicPr>
          <p:nvPr/>
        </p:nvPicPr>
        <p:blipFill>
          <a:blip r:embed="rId1"/>
          <a:stretch>
            <a:fillRect/>
          </a:stretch>
        </p:blipFill>
        <p:spPr>
          <a:xfrm>
            <a:off x="7003415" y="2139950"/>
            <a:ext cx="5095875" cy="3112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918845" y="742315"/>
            <a:ext cx="10387330" cy="5767070"/>
          </a:xfrm>
        </p:spPr>
        <p:txBody>
          <a:bodyPr>
            <a:noAutofit/>
          </a:bodyPr>
          <a:lstStyle/>
          <a:p>
            <a:pPr>
              <a:lnSpc>
                <a:spcPct val="150000"/>
              </a:lnSpc>
            </a:pPr>
            <a:r>
              <a:rPr lang="en-US" altLang="en-US" sz="3200" b="1" dirty="0" smtClean="0">
                <a:solidFill>
                  <a:schemeClr val="tx1"/>
                </a:solidFill>
                <a:effectLst>
                  <a:outerShdw blurRad="38100" dist="19050" dir="2700000" algn="tl" rotWithShape="0">
                    <a:schemeClr val="dk1">
                      <a:alpha val="40000"/>
                    </a:schemeClr>
                  </a:outerShdw>
                </a:effectLst>
              </a:rPr>
              <a:t>强化学习应用于探索物理学，</a:t>
            </a:r>
            <a:br>
              <a:rPr lang="en-US" altLang="en-US" sz="3200" b="1" dirty="0" smtClean="0">
                <a:solidFill>
                  <a:schemeClr val="tx1"/>
                </a:solidFill>
                <a:effectLst>
                  <a:outerShdw blurRad="38100" dist="19050" dir="2700000" algn="tl" rotWithShape="0">
                    <a:schemeClr val="dk1">
                      <a:alpha val="40000"/>
                    </a:schemeClr>
                  </a:outerShdw>
                </a:effectLst>
              </a:rPr>
            </a:br>
            <a:r>
              <a:rPr lang="en-US" altLang="en-US" sz="3200" b="1" dirty="0" smtClean="0">
                <a:solidFill>
                  <a:schemeClr val="tx1"/>
                </a:solidFill>
                <a:effectLst>
                  <a:outerShdw blurRad="38100" dist="19050" dir="2700000" algn="tl" rotWithShape="0">
                    <a:schemeClr val="dk1">
                      <a:alpha val="40000"/>
                    </a:schemeClr>
                  </a:outerShdw>
                </a:effectLst>
              </a:rPr>
              <a:t>或许能帮助我们总结出一切物理定律，</a:t>
            </a:r>
            <a:br>
              <a:rPr lang="en-US" altLang="en-US" sz="3200" b="1" dirty="0" smtClean="0">
                <a:solidFill>
                  <a:schemeClr val="tx1"/>
                </a:solidFill>
                <a:effectLst>
                  <a:outerShdw blurRad="38100" dist="19050" dir="2700000" algn="tl" rotWithShape="0">
                    <a:schemeClr val="dk1">
                      <a:alpha val="40000"/>
                    </a:schemeClr>
                  </a:outerShdw>
                </a:effectLst>
              </a:rPr>
            </a:br>
            <a:r>
              <a:rPr lang="en-US" altLang="en-US" sz="3200" b="1" dirty="0" smtClean="0">
                <a:solidFill>
                  <a:schemeClr val="tx1"/>
                </a:solidFill>
                <a:effectLst>
                  <a:outerShdw blurRad="38100" dist="19050" dir="2700000" algn="tl" rotWithShape="0">
                    <a:schemeClr val="dk1">
                      <a:alpha val="40000"/>
                    </a:schemeClr>
                  </a:outerShdw>
                </a:effectLst>
              </a:rPr>
              <a:t>搞清楚一切现象的运行规律...</a:t>
            </a:r>
            <a:endParaRPr lang="en-US" altLang="en-US" sz="3200"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5015230" y="941070"/>
            <a:ext cx="2529840" cy="287274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918845" y="742315"/>
            <a:ext cx="10387330" cy="5767070"/>
          </a:xfrm>
        </p:spPr>
        <p:txBody>
          <a:bodyPr>
            <a:noAutofit/>
          </a:bodyPr>
          <a:lstStyle/>
          <a:p>
            <a:pPr>
              <a:lnSpc>
                <a:spcPct val="150000"/>
              </a:lnSpc>
            </a:pPr>
            <a:r>
              <a:rPr lang="en-US" altLang="en-US" sz="3200" b="1" dirty="0" smtClean="0">
                <a:solidFill>
                  <a:schemeClr val="tx1"/>
                </a:solidFill>
                <a:effectLst>
                  <a:outerShdw blurRad="38100" dist="19050" dir="2700000" algn="tl" rotWithShape="0">
                    <a:schemeClr val="dk1">
                      <a:alpha val="40000"/>
                    </a:schemeClr>
                  </a:outerShdw>
                </a:effectLst>
              </a:rPr>
              <a:t>至于AI能不能达到认知的极限</a:t>
            </a:r>
            <a:br>
              <a:rPr lang="en-US" altLang="en-US" sz="3200" b="1" dirty="0" smtClean="0">
                <a:solidFill>
                  <a:schemeClr val="tx1"/>
                </a:solidFill>
                <a:effectLst>
                  <a:outerShdw blurRad="38100" dist="19050" dir="2700000" algn="tl" rotWithShape="0">
                    <a:schemeClr val="dk1">
                      <a:alpha val="40000"/>
                    </a:schemeClr>
                  </a:outerShdw>
                </a:effectLst>
              </a:rPr>
            </a:br>
            <a:r>
              <a:rPr lang="en-US" altLang="en-US" sz="3200" b="1" dirty="0" smtClean="0">
                <a:solidFill>
                  <a:schemeClr val="tx1"/>
                </a:solidFill>
                <a:effectLst>
                  <a:outerShdw blurRad="38100" dist="19050" dir="2700000" algn="tl" rotWithShape="0">
                    <a:schemeClr val="dk1">
                      <a:alpha val="40000"/>
                    </a:schemeClr>
                  </a:outerShdw>
                </a:effectLst>
              </a:rPr>
              <a:t>可能取决于“是不是真的有这样的极限”</a:t>
            </a:r>
            <a:br>
              <a:rPr lang="en-US" altLang="en-US" sz="3200" b="1" dirty="0" smtClean="0">
                <a:solidFill>
                  <a:schemeClr val="tx1"/>
                </a:solidFill>
                <a:effectLst>
                  <a:outerShdw blurRad="38100" dist="19050" dir="2700000" algn="tl" rotWithShape="0">
                    <a:schemeClr val="dk1">
                      <a:alpha val="40000"/>
                    </a:schemeClr>
                  </a:outerShdw>
                </a:effectLst>
              </a:rPr>
            </a:br>
            <a:endParaRPr lang="en-US" altLang="en-US" sz="3200"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5015230" y="941070"/>
            <a:ext cx="2529840" cy="287274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918845" y="742315"/>
            <a:ext cx="10387330" cy="5767070"/>
          </a:xfrm>
        </p:spPr>
        <p:txBody>
          <a:bodyPr>
            <a:noAutofit/>
          </a:bodyPr>
          <a:lstStyle/>
          <a:p>
            <a:pPr>
              <a:lnSpc>
                <a:spcPct val="150000"/>
              </a:lnSpc>
            </a:pPr>
            <a:r>
              <a:rPr lang="en-US" altLang="en-US" sz="3200" b="1" dirty="0" smtClean="0">
                <a:solidFill>
                  <a:schemeClr val="tx1"/>
                </a:solidFill>
                <a:effectLst>
                  <a:outerShdw blurRad="38100" dist="19050" dir="2700000" algn="tl" rotWithShape="0">
                    <a:schemeClr val="dk1">
                      <a:alpha val="40000"/>
                    </a:schemeClr>
                  </a:outerShdw>
                </a:effectLst>
              </a:rPr>
              <a:t>不知道AI的极限到底是AI的极限，</a:t>
            </a:r>
            <a:br>
              <a:rPr lang="en-US" altLang="en-US" sz="3200" b="1" dirty="0" smtClean="0">
                <a:solidFill>
                  <a:schemeClr val="tx1"/>
                </a:solidFill>
                <a:effectLst>
                  <a:outerShdw blurRad="38100" dist="19050" dir="2700000" algn="tl" rotWithShape="0">
                    <a:schemeClr val="dk1">
                      <a:alpha val="40000"/>
                    </a:schemeClr>
                  </a:outerShdw>
                </a:effectLst>
              </a:rPr>
            </a:br>
            <a:r>
              <a:rPr lang="en-US" altLang="en-US" sz="3200" b="1" dirty="0" smtClean="0">
                <a:solidFill>
                  <a:schemeClr val="tx1"/>
                </a:solidFill>
                <a:effectLst>
                  <a:outerShdw blurRad="38100" dist="19050" dir="2700000" algn="tl" rotWithShape="0">
                    <a:schemeClr val="dk1">
                      <a:alpha val="40000"/>
                    </a:schemeClr>
                  </a:outerShdw>
                </a:effectLst>
              </a:rPr>
              <a:t>是所有智能体的极限，</a:t>
            </a:r>
            <a:br>
              <a:rPr lang="en-US" altLang="en-US" sz="3200" b="1" dirty="0" smtClean="0">
                <a:solidFill>
                  <a:schemeClr val="tx1"/>
                </a:solidFill>
                <a:effectLst>
                  <a:outerShdw blurRad="38100" dist="19050" dir="2700000" algn="tl" rotWithShape="0">
                    <a:schemeClr val="dk1">
                      <a:alpha val="40000"/>
                    </a:schemeClr>
                  </a:outerShdw>
                </a:effectLst>
              </a:rPr>
            </a:br>
            <a:r>
              <a:rPr lang="en-US" altLang="en-US" sz="3200" b="1" dirty="0" smtClean="0">
                <a:solidFill>
                  <a:schemeClr val="tx1"/>
                </a:solidFill>
                <a:effectLst>
                  <a:outerShdw blurRad="38100" dist="19050" dir="2700000" algn="tl" rotWithShape="0">
                    <a:schemeClr val="dk1">
                      <a:alpha val="40000"/>
                    </a:schemeClr>
                  </a:outerShdw>
                </a:effectLst>
              </a:rPr>
              <a:t>还是就是有一个极限</a:t>
            </a:r>
            <a:endParaRPr lang="en-US" altLang="en-US" sz="3200"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5015230" y="941070"/>
            <a:ext cx="2529840" cy="287274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0"/>
          <p:cNvSpPr>
            <a:spLocks noGrp="1"/>
          </p:cNvSpPr>
          <p:nvPr>
            <p:ph type="ctrTitle"/>
          </p:nvPr>
        </p:nvSpPr>
        <p:spPr>
          <a:xfrm>
            <a:off x="1608455" y="742315"/>
            <a:ext cx="9160510" cy="2387600"/>
          </a:xfrm>
        </p:spPr>
        <p:txBody>
          <a:bodyPr>
            <a:noAutofit/>
          </a:bodyPr>
          <a:p>
            <a:pPr>
              <a:lnSpc>
                <a:spcPct val="150000"/>
              </a:lnSpc>
            </a:pPr>
            <a:r>
              <a:rPr lang="en-US" altLang="en-US" b="1" dirty="0" err="1">
                <a:effectLst>
                  <a:glow rad="228600">
                    <a:schemeClr val="accent4">
                      <a:satMod val="175000"/>
                      <a:alpha val="40000"/>
                    </a:schemeClr>
                  </a:glow>
                  <a:outerShdw blurRad="38100" dist="19050" dir="2700000" algn="tl" rotWithShape="0">
                    <a:schemeClr val="dk1">
                      <a:alpha val="40000"/>
                    </a:schemeClr>
                  </a:outerShdw>
                </a:effectLst>
              </a:rPr>
              <a:t>Closing Remarks</a:t>
            </a:r>
            <a:br>
              <a:rPr lang="en-US" altLang="en-US" b="1" dirty="0" err="1">
                <a:effectLst>
                  <a:glow rad="228600">
                    <a:schemeClr val="accent4">
                      <a:satMod val="175000"/>
                      <a:alpha val="40000"/>
                    </a:schemeClr>
                  </a:glow>
                  <a:outerShdw blurRad="38100" dist="19050" dir="2700000" algn="tl" rotWithShape="0">
                    <a:schemeClr val="dk1">
                      <a:alpha val="40000"/>
                    </a:schemeClr>
                  </a:outerShdw>
                </a:effectLst>
              </a:rPr>
            </a:br>
            <a:endParaRPr lang="en-US" altLang="en-US" sz="5400" b="1" dirty="0" err="1">
              <a:ln w="10160">
                <a:solidFill>
                  <a:schemeClr val="accent5"/>
                </a:solidFill>
                <a:prstDash val="solid"/>
              </a:ln>
              <a:solidFill>
                <a:srgbClr val="FFFFFF"/>
              </a:solidFill>
              <a:effectLst>
                <a:glow rad="228600">
                  <a:schemeClr val="accent4">
                    <a:satMod val="175000"/>
                    <a:alpha val="40000"/>
                  </a:schemeClr>
                </a:glow>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1"/>
          <a:stretch>
            <a:fillRect/>
          </a:stretch>
        </p:blipFill>
        <p:spPr>
          <a:xfrm>
            <a:off x="3762375" y="2840355"/>
            <a:ext cx="4667885" cy="27724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t>耳熟能详的故事</a:t>
            </a:r>
            <a:endParaRPr lang="zh-CN" altLang="en-US" b="1" dirty="0" smtClean="0"/>
          </a:p>
        </p:txBody>
      </p:sp>
      <p:sp>
        <p:nvSpPr>
          <p:cNvPr id="31746" name="AutoShape 2"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48" name="AutoShape 4"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0" name="AutoShape 6"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2" name="AutoShape 8" descr="https://upload-images.jianshu.io/upload_images/5274420-5c2b3e02be57fced.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1754" name="AutoShape 10" descr="https://upload-images.jianshu.io/upload_images/5274420-5c2b3e02be57fced.png?imageMogr2/auto-orient/strip|imageView2/2/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1"/>
          <a:stretch>
            <a:fillRect/>
          </a:stretch>
        </p:blipFill>
        <p:spPr>
          <a:xfrm>
            <a:off x="1109980" y="2386330"/>
            <a:ext cx="4514215" cy="2539365"/>
          </a:xfrm>
          <a:prstGeom prst="rect">
            <a:avLst/>
          </a:prstGeom>
        </p:spPr>
      </p:pic>
      <p:sp>
        <p:nvSpPr>
          <p:cNvPr id="6" name="文本框 5"/>
          <p:cNvSpPr txBox="1"/>
          <p:nvPr/>
        </p:nvSpPr>
        <p:spPr>
          <a:xfrm>
            <a:off x="2386965" y="5274945"/>
            <a:ext cx="1960880" cy="398780"/>
          </a:xfrm>
          <a:prstGeom prst="rect">
            <a:avLst/>
          </a:prstGeom>
          <a:noFill/>
        </p:spPr>
        <p:txBody>
          <a:bodyPr wrap="none" rtlCol="0" anchor="t">
            <a:spAutoFit/>
          </a:bodyPr>
          <a:p>
            <a:r>
              <a:rPr lang="zh-CN" altLang="en-US" sz="2000" b="1" dirty="0" smtClean="0">
                <a:latin typeface="微软雅黑" panose="020B0503020204020204" pitchFamily="34" charset="-122"/>
                <a:ea typeface="微软雅黑" panose="020B0503020204020204" pitchFamily="34" charset="-122"/>
                <a:sym typeface="+mn-ea"/>
              </a:rPr>
              <a:t>师徒四人打怪兽</a:t>
            </a:r>
            <a:endParaRPr lang="zh-CN" altLang="en-US" sz="2000" b="1" dirty="0" smtClean="0">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6844665" y="1917700"/>
            <a:ext cx="4844415" cy="3023235"/>
          </a:xfrm>
          <a:prstGeom prst="rect">
            <a:avLst/>
          </a:prstGeom>
        </p:spPr>
      </p:pic>
      <p:sp>
        <p:nvSpPr>
          <p:cNvPr id="8" name="文本框 7"/>
          <p:cNvSpPr txBox="1"/>
          <p:nvPr/>
        </p:nvSpPr>
        <p:spPr>
          <a:xfrm>
            <a:off x="8394700" y="5274945"/>
            <a:ext cx="1452880" cy="398780"/>
          </a:xfrm>
          <a:prstGeom prst="rect">
            <a:avLst/>
          </a:prstGeom>
          <a:noFill/>
        </p:spPr>
        <p:txBody>
          <a:bodyPr wrap="none" rtlCol="0" anchor="t">
            <a:spAutoFit/>
          </a:bodyPr>
          <a:p>
            <a:r>
              <a:rPr lang="zh-CN" altLang="en-US" sz="2000" b="1" dirty="0" smtClean="0">
                <a:latin typeface="微软雅黑" panose="020B0503020204020204" pitchFamily="34" charset="-122"/>
                <a:ea typeface="微软雅黑" panose="020B0503020204020204" pitchFamily="34" charset="-122"/>
                <a:sym typeface="+mn-ea"/>
              </a:rPr>
              <a:t>抗战打鬼子</a:t>
            </a:r>
            <a:endParaRPr lang="zh-CN" altLang="en-US" sz="2000" b="1" dirty="0" smtClean="0">
              <a:latin typeface="微软雅黑" panose="020B0503020204020204" pitchFamily="34" charset="-122"/>
              <a:ea typeface="微软雅黑" panose="020B0503020204020204" pitchFamily="34" charset="-122"/>
              <a:sym typeface="+mn-ea"/>
            </a:endParaRPr>
          </a:p>
        </p:txBody>
      </p:sp>
      <p:sp>
        <p:nvSpPr>
          <p:cNvPr id="4" name="文本框 11"/>
          <p:cNvSpPr txBox="1"/>
          <p:nvPr/>
        </p:nvSpPr>
        <p:spPr>
          <a:xfrm>
            <a:off x="3867150" y="6087745"/>
            <a:ext cx="4457700" cy="521970"/>
          </a:xfrm>
          <a:prstGeom prst="rect">
            <a:avLst/>
          </a:prstGeom>
          <a:noFill/>
        </p:spPr>
        <p:txBody>
          <a:bodyPr wrap="none" rtlCol="0" anchor="t">
            <a:spAutoFit/>
          </a:bodyPr>
          <a:p>
            <a:r>
              <a:rPr lang="zh-CN" altLang="en-US" sz="2800" b="1" dirty="0" smtClean="0">
                <a:latin typeface="微软雅黑" panose="020B0503020204020204" pitchFamily="34" charset="-122"/>
                <a:ea typeface="微软雅黑" panose="020B0503020204020204" pitchFamily="34" charset="-122"/>
                <a:sym typeface="+mn-ea"/>
              </a:rPr>
              <a:t>环境交互中摸索出最佳道路</a:t>
            </a:r>
            <a:endParaRPr lang="zh-CN" altLang="en-US" sz="2800" b="1" dirty="0" smtClean="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1"/>
              <a:t>建议1 保持学习</a:t>
            </a:r>
            <a:endParaRPr lang="en-US" altLang="en-US" b="1"/>
          </a:p>
        </p:txBody>
      </p:sp>
      <p:pic>
        <p:nvPicPr>
          <p:cNvPr id="5" name="Picture 4"/>
          <p:cNvPicPr>
            <a:picLocks noChangeAspect="1"/>
          </p:cNvPicPr>
          <p:nvPr/>
        </p:nvPicPr>
        <p:blipFill>
          <a:blip r:embed="rId1"/>
          <a:stretch>
            <a:fillRect/>
          </a:stretch>
        </p:blipFill>
        <p:spPr>
          <a:xfrm>
            <a:off x="3676015" y="1346835"/>
            <a:ext cx="4686300" cy="3467100"/>
          </a:xfrm>
          <a:prstGeom prst="rect">
            <a:avLst/>
          </a:prstGeom>
        </p:spPr>
      </p:pic>
      <p:sp>
        <p:nvSpPr>
          <p:cNvPr id="31" name="Title 30"/>
          <p:cNvSpPr>
            <a:spLocks noGrp="1"/>
          </p:cNvSpPr>
          <p:nvPr/>
        </p:nvSpPr>
        <p:spPr>
          <a:xfrm>
            <a:off x="918845" y="742315"/>
            <a:ext cx="10387330" cy="57670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endParaRPr lang="en-US" altLang="en-US" sz="3200" b="1" dirty="0" smtClean="0">
              <a:solidFill>
                <a:schemeClr val="tx1"/>
              </a:solidFill>
              <a:effectLst>
                <a:outerShdw blurRad="38100" dist="19050" dir="2700000" algn="tl" rotWithShape="0">
                  <a:schemeClr val="dk1">
                    <a:alpha val="40000"/>
                  </a:schemeClr>
                </a:outerShdw>
              </a:effectLst>
            </a:endParaRPr>
          </a:p>
          <a:p>
            <a:pPr>
              <a:lnSpc>
                <a:spcPct val="150000"/>
              </a:lnSpc>
            </a:pPr>
            <a:endParaRPr lang="en-US" altLang="en-US" sz="3200" b="1" dirty="0" smtClean="0">
              <a:solidFill>
                <a:schemeClr val="tx1"/>
              </a:solidFill>
              <a:effectLst>
                <a:outerShdw blurRad="38100" dist="19050" dir="2700000" algn="tl" rotWithShape="0">
                  <a:schemeClr val="dk1">
                    <a:alpha val="40000"/>
                  </a:schemeClr>
                </a:outerShdw>
              </a:effectLst>
            </a:endParaRPr>
          </a:p>
          <a:p>
            <a:pPr>
              <a:lnSpc>
                <a:spcPct val="150000"/>
              </a:lnSpc>
            </a:pPr>
            <a:r>
              <a:rPr lang="en-US" altLang="en-US" sz="3200" b="1" dirty="0" smtClean="0">
                <a:solidFill>
                  <a:schemeClr val="tx1"/>
                </a:solidFill>
                <a:effectLst>
                  <a:outerShdw blurRad="38100" dist="19050" dir="2700000" algn="tl" rotWithShape="0">
                    <a:schemeClr val="dk1">
                      <a:alpha val="40000"/>
                    </a:schemeClr>
                  </a:outerShdw>
                </a:effectLst>
              </a:rPr>
              <a:t>你们老师一直在学习。他的机器学习</a:t>
            </a:r>
            <a:endParaRPr lang="en-US" altLang="en-US" sz="3200" b="1" dirty="0" smtClean="0">
              <a:solidFill>
                <a:schemeClr val="tx1"/>
              </a:solidFill>
              <a:effectLst>
                <a:outerShdw blurRad="38100" dist="19050" dir="2700000" algn="tl" rotWithShape="0">
                  <a:schemeClr val="dk1">
                    <a:alpha val="40000"/>
                  </a:schemeClr>
                </a:outerShdw>
              </a:effectLst>
            </a:endParaRPr>
          </a:p>
          <a:p>
            <a:pPr>
              <a:lnSpc>
                <a:spcPct val="150000"/>
              </a:lnSpc>
            </a:pPr>
            <a:r>
              <a:rPr lang="en-US" altLang="en-US" sz="3200" b="1" dirty="0" smtClean="0">
                <a:solidFill>
                  <a:schemeClr val="tx1"/>
                </a:solidFill>
                <a:effectLst>
                  <a:outerShdw blurRad="38100" dist="19050" dir="2700000" algn="tl" rotWithShape="0">
                    <a:schemeClr val="dk1">
                      <a:alpha val="40000"/>
                    </a:schemeClr>
                  </a:outerShdw>
                </a:effectLst>
              </a:rPr>
              <a:t>就是在</a:t>
            </a:r>
            <a:r>
              <a:rPr lang="" altLang="en-US" sz="3200" b="1" dirty="0" smtClean="0">
                <a:solidFill>
                  <a:schemeClr val="tx1"/>
                </a:solidFill>
                <a:effectLst>
                  <a:outerShdw blurRad="38100" dist="19050" dir="2700000" algn="tl" rotWithShape="0">
                    <a:schemeClr val="dk1">
                      <a:alpha val="40000"/>
                    </a:schemeClr>
                  </a:outerShdw>
                </a:effectLst>
              </a:rPr>
              <a:t>数据分析时</a:t>
            </a:r>
            <a:r>
              <a:rPr lang="en-US" altLang="en-US" sz="3200" b="1" dirty="0" smtClean="0">
                <a:solidFill>
                  <a:schemeClr val="tx1"/>
                </a:solidFill>
                <a:effectLst>
                  <a:outerShdw blurRad="38100" dist="19050" dir="2700000" algn="tl" rotWithShape="0">
                    <a:schemeClr val="dk1">
                      <a:alpha val="40000"/>
                    </a:schemeClr>
                  </a:outerShdw>
                </a:effectLst>
              </a:rPr>
              <a:t>自学的。</a:t>
            </a:r>
            <a:endParaRPr lang="en-US" altLang="en-US" sz="3200" b="1" dirty="0" smtClean="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1" grpId="2"/>
      <p:bldP spid="31" grpId="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1"/>
              <a:t>建议2 </a:t>
            </a:r>
            <a:r>
              <a:rPr lang="" altLang="en-US" b="1"/>
              <a:t>重视机器学习</a:t>
            </a:r>
            <a:endParaRPr lang="" altLang="en-US" b="1"/>
          </a:p>
        </p:txBody>
      </p:sp>
      <p:sp>
        <p:nvSpPr>
          <p:cNvPr id="31" name="Title 30"/>
          <p:cNvSpPr>
            <a:spLocks noGrp="1"/>
          </p:cNvSpPr>
          <p:nvPr/>
        </p:nvSpPr>
        <p:spPr>
          <a:xfrm>
            <a:off x="918845" y="742315"/>
            <a:ext cx="10387330" cy="57670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endParaRPr lang="" altLang="en-US" sz="3200" b="1" dirty="0" smtClean="0">
              <a:solidFill>
                <a:schemeClr val="tx1"/>
              </a:solidFill>
              <a:effectLst>
                <a:outerShdw blurRad="38100" dist="19050" dir="2700000" algn="tl" rotWithShape="0">
                  <a:schemeClr val="dk1">
                    <a:alpha val="40000"/>
                  </a:schemeClr>
                </a:outerShdw>
              </a:effectLst>
            </a:endParaRPr>
          </a:p>
          <a:p>
            <a:pPr>
              <a:lnSpc>
                <a:spcPct val="150000"/>
              </a:lnSpc>
            </a:pPr>
            <a:r>
              <a:rPr lang="" altLang="en-US" sz="3200" b="1" dirty="0" smtClean="0">
                <a:solidFill>
                  <a:schemeClr val="tx1"/>
                </a:solidFill>
                <a:effectLst>
                  <a:outerShdw blurRad="38100" dist="19050" dir="2700000" algn="tl" rotWithShape="0">
                    <a:schemeClr val="dk1">
                      <a:alpha val="40000"/>
                    </a:schemeClr>
                  </a:outerShdw>
                </a:effectLst>
              </a:rPr>
              <a:t>人工智能或成为第四次工业革命的主要推动力</a:t>
            </a:r>
            <a:endParaRPr lang="" altLang="en-US" sz="3200" b="1" dirty="0" smtClean="0">
              <a:solidFill>
                <a:schemeClr val="tx1"/>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1"/>
          <a:stretch>
            <a:fillRect/>
          </a:stretch>
        </p:blipFill>
        <p:spPr>
          <a:xfrm>
            <a:off x="3051810" y="2116455"/>
            <a:ext cx="5447665" cy="3018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1" grpId="2"/>
      <p:bldP spid="31" grpId="3"/>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1"/>
              <a:t>建议2 联系自身</a:t>
            </a:r>
            <a:endParaRPr lang="en-US" altLang="en-US" b="1"/>
          </a:p>
        </p:txBody>
      </p:sp>
      <p:sp>
        <p:nvSpPr>
          <p:cNvPr id="31" name="Title 30"/>
          <p:cNvSpPr>
            <a:spLocks noGrp="1"/>
          </p:cNvSpPr>
          <p:nvPr/>
        </p:nvSpPr>
        <p:spPr>
          <a:xfrm>
            <a:off x="918845" y="742315"/>
            <a:ext cx="10387330" cy="57670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en-US" sz="3200" b="1" dirty="0" smtClean="0">
                <a:effectLst>
                  <a:outerShdw blurRad="38100" dist="19050" dir="2700000" algn="tl" rotWithShape="0">
                    <a:schemeClr val="dk1">
                      <a:alpha val="40000"/>
                    </a:schemeClr>
                  </a:outerShdw>
                </a:effectLst>
                <a:sym typeface="+mn-ea"/>
              </a:rPr>
              <a:t>理论联系实际</a:t>
            </a:r>
            <a:endParaRPr lang="en-US" altLang="en-US" sz="3200" b="1" dirty="0" smtClean="0">
              <a:solidFill>
                <a:schemeClr val="tx1"/>
              </a:solidFill>
              <a:effectLst>
                <a:outerShdw blurRad="38100" dist="19050" dir="2700000" algn="tl" rotWithShape="0">
                  <a:schemeClr val="dk1">
                    <a:alpha val="40000"/>
                  </a:schemeClr>
                </a:outerShdw>
              </a:effectLst>
            </a:endParaRPr>
          </a:p>
          <a:p>
            <a:pPr>
              <a:lnSpc>
                <a:spcPct val="150000"/>
              </a:lnSpc>
            </a:pPr>
            <a:r>
              <a:rPr lang="" altLang="en-US" sz="3200" b="1" dirty="0" smtClean="0">
                <a:solidFill>
                  <a:schemeClr val="tx1"/>
                </a:solidFill>
                <a:effectLst>
                  <a:outerShdw blurRad="38100" dist="19050" dir="2700000" algn="tl" rotWithShape="0">
                    <a:schemeClr val="dk1">
                      <a:alpha val="40000"/>
                    </a:schemeClr>
                  </a:outerShdw>
                </a:effectLst>
              </a:rPr>
              <a:t>找到机器学习在自己领域的应用场景</a:t>
            </a:r>
            <a:endParaRPr lang="" altLang="en-US" sz="3200" b="1" dirty="0" smtClean="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1"/>
          <a:stretch>
            <a:fillRect/>
          </a:stretch>
        </p:blipFill>
        <p:spPr>
          <a:xfrm>
            <a:off x="3883660" y="2157095"/>
            <a:ext cx="4424680" cy="2543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1" grpId="2"/>
      <p:bldP spid="31" grpId="3"/>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 name="Title 30"/>
          <p:cNvSpPr>
            <a:spLocks noGrp="1"/>
          </p:cNvSpPr>
          <p:nvPr/>
        </p:nvSpPr>
        <p:spPr>
          <a:xfrm>
            <a:off x="918845" y="742315"/>
            <a:ext cx="10387330" cy="57670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 altLang="en-US" sz="3200" b="1" dirty="0" smtClean="0">
                <a:solidFill>
                  <a:schemeClr val="tx1"/>
                </a:solidFill>
                <a:effectLst>
                  <a:outerShdw blurRad="38100" dist="19050" dir="2700000" algn="tl" rotWithShape="0">
                    <a:schemeClr val="dk1">
                      <a:alpha val="40000"/>
                    </a:schemeClr>
                  </a:outerShdw>
                </a:effectLst>
              </a:rPr>
              <a:t>谢谢支持！！</a:t>
            </a:r>
            <a:endParaRPr lang="" altLang="en-US" sz="3200" b="1" dirty="0" smtClean="0">
              <a:solidFill>
                <a:schemeClr val="tx1"/>
              </a:solidFill>
              <a:effectLst>
                <a:outerShdw blurRad="38100" dist="19050" dir="2700000" algn="tl" rotWithShape="0">
                  <a:schemeClr val="dk1">
                    <a:alpha val="40000"/>
                  </a:schemeClr>
                </a:outerShdw>
              </a:effectLst>
            </a:endParaRPr>
          </a:p>
          <a:p>
            <a:pPr>
              <a:lnSpc>
                <a:spcPct val="150000"/>
              </a:lnSpc>
            </a:pPr>
            <a:r>
              <a:rPr lang="" altLang="en-US" sz="3200" b="1" dirty="0" smtClean="0">
                <a:solidFill>
                  <a:schemeClr val="tx1"/>
                </a:solidFill>
                <a:effectLst>
                  <a:outerShdw blurRad="38100" dist="19050" dir="2700000" algn="tl" rotWithShape="0">
                    <a:schemeClr val="dk1">
                      <a:alpha val="40000"/>
                    </a:schemeClr>
                  </a:outerShdw>
                </a:effectLst>
              </a:rPr>
              <a:t>下学期继续开，大家多安利些孩纸们来</a:t>
            </a:r>
            <a:endParaRPr lang="" altLang="en-US" sz="3200" b="1" dirty="0" smtClean="0">
              <a:solidFill>
                <a:schemeClr val="tx1"/>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1"/>
          <a:stretch>
            <a:fillRect/>
          </a:stretch>
        </p:blipFill>
        <p:spPr>
          <a:xfrm>
            <a:off x="4021455" y="742315"/>
            <a:ext cx="3807460" cy="3807460"/>
          </a:xfrm>
          <a:prstGeom prst="rect">
            <a:avLst/>
          </a:prstGeom>
        </p:spPr>
      </p:pic>
      <p:pic>
        <p:nvPicPr>
          <p:cNvPr id="7" name="Picture 6"/>
          <p:cNvPicPr>
            <a:picLocks noChangeAspect="1"/>
          </p:cNvPicPr>
          <p:nvPr/>
        </p:nvPicPr>
        <p:blipFill>
          <a:blip r:embed="rId2"/>
          <a:stretch>
            <a:fillRect/>
          </a:stretch>
        </p:blipFill>
        <p:spPr>
          <a:xfrm>
            <a:off x="9892665" y="4659630"/>
            <a:ext cx="1998345" cy="17697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1" grpId="2"/>
      <p:bldP spid="31" grpId="3"/>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701020" cy="5664200"/>
          </a:xfrm>
        </p:spPr>
        <p:txBody>
          <a:bodyPr>
            <a:noAutofit/>
          </a:bodyPr>
          <a:p>
            <a:pPr>
              <a:lnSpc>
                <a:spcPct val="110000"/>
              </a:lnSpc>
              <a:spcBef>
                <a:spcPts val="0"/>
              </a:spcBef>
              <a:spcAft>
                <a:spcPts val="0"/>
              </a:spcAft>
            </a:pPr>
            <a:br>
              <a:rPr lang="en-US" altLang="en-US" sz="2400" b="1"/>
            </a:br>
            <a:br>
              <a:rPr lang="en-US" altLang="en-US" sz="2400" b="1"/>
            </a:br>
            <a:br>
              <a:rPr lang="en-US" altLang="en-US" sz="2400" b="1"/>
            </a:br>
            <a:r>
              <a:rPr lang="en-US" altLang="en-US" sz="2400" b="1"/>
              <a:t>期末考试</a:t>
            </a:r>
            <a:r>
              <a:rPr lang="" altLang="en-US" sz="2400" b="1"/>
              <a:t>占20%</a:t>
            </a:r>
            <a:br>
              <a:rPr lang="" altLang="en-US" sz="2400" b="1"/>
            </a:br>
            <a:br>
              <a:rPr lang="en-US" altLang="en-US" sz="2400" b="1"/>
            </a:br>
            <a:r>
              <a:rPr lang="" altLang="en-US" sz="3200" b="1"/>
              <a:t>	</a:t>
            </a:r>
            <a:r>
              <a:rPr lang="en-US" altLang="en-US" sz="3200" b="1"/>
              <a:t>1月7日 19:00-21:00 E201</a:t>
            </a:r>
            <a:br>
              <a:rPr lang="en-US" altLang="en-US" sz="3200" b="1"/>
            </a:br>
            <a:br>
              <a:rPr lang="en-US" altLang="en-US" sz="2400" b="1"/>
            </a:br>
            <a:br>
              <a:rPr lang="en-US" altLang="en-US" sz="2400" b="1"/>
            </a:br>
            <a:r>
              <a:rPr lang="en-US" altLang="en-US" sz="2400" b="1">
                <a:sym typeface="+mn-ea"/>
              </a:rPr>
              <a:t>期末作业</a:t>
            </a:r>
            <a:r>
              <a:rPr lang="" altLang="en-US" sz="2400" b="1">
                <a:sym typeface="+mn-ea"/>
              </a:rPr>
              <a:t>占80%，</a:t>
            </a:r>
            <a:r>
              <a:rPr lang="en-US" altLang="en-US" sz="2400" b="1">
                <a:sym typeface="+mn-ea"/>
              </a:rPr>
              <a:t>以下</a:t>
            </a:r>
            <a:r>
              <a:rPr lang="en-US" altLang="en-US" sz="2400" b="1">
                <a:solidFill>
                  <a:srgbClr val="FF0000"/>
                </a:solidFill>
                <a:sym typeface="+mn-ea"/>
              </a:rPr>
              <a:t> </a:t>
            </a:r>
            <a:r>
              <a:rPr lang="en-US" altLang="en-US" sz="2400" b="1">
                <a:solidFill>
                  <a:srgbClr val="C00000"/>
                </a:solidFill>
                <a:sym typeface="+mn-ea"/>
              </a:rPr>
              <a:t>任 选 一 种 </a:t>
            </a:r>
            <a:r>
              <a:rPr lang="en-US" altLang="en-US" sz="2400" b="1">
                <a:sym typeface="+mn-ea"/>
              </a:rPr>
              <a:t>（考试前发</a:t>
            </a:r>
            <a:r>
              <a:rPr lang="" altLang="en-US" sz="2400" b="1">
                <a:sym typeface="+mn-ea"/>
              </a:rPr>
              <a:t>luoxl23@mail2.sysu.edu.cn</a:t>
            </a:r>
            <a:r>
              <a:rPr lang="en-US" altLang="en-US" sz="2400" b="1">
                <a:sym typeface="+mn-ea"/>
              </a:rPr>
              <a:t>）</a:t>
            </a:r>
            <a:br>
              <a:rPr lang="en-US" altLang="en-US" sz="2400" b="1"/>
            </a:br>
            <a:r>
              <a:rPr lang="en-US" altLang="en-US" sz="2400" b="1">
                <a:sym typeface="+mn-ea"/>
              </a:rPr>
              <a:t>	</a:t>
            </a:r>
            <a:r>
              <a:rPr lang="en-US" altLang="en-US" sz="1800" b="1">
                <a:solidFill>
                  <a:srgbClr val="C00000"/>
                </a:solidFill>
                <a:sym typeface="+mn-ea"/>
              </a:rPr>
              <a:t>平时作业题（任选1-2样）</a:t>
            </a:r>
            <a:br>
              <a:rPr lang="en-US" altLang="en-US" sz="1800" b="1">
                <a:solidFill>
                  <a:srgbClr val="C00000"/>
                </a:solidFill>
              </a:rPr>
            </a:br>
            <a:r>
              <a:rPr lang="en-US" altLang="en-US" sz="1800" b="1">
                <a:solidFill>
                  <a:srgbClr val="C00000"/>
                </a:solidFill>
                <a:sym typeface="+mn-ea"/>
              </a:rPr>
              <a:t>		Python练习、分类算法比较、回归、聚类、降维、神经网络、CNN、RNN</a:t>
            </a:r>
            <a:br>
              <a:rPr lang="en-US" altLang="en-US" sz="1800" b="1">
                <a:solidFill>
                  <a:srgbClr val="C00000"/>
                </a:solidFill>
              </a:rPr>
            </a:br>
            <a:r>
              <a:rPr lang="en-US" altLang="en-US" sz="1800" b="1">
                <a:solidFill>
                  <a:srgbClr val="C00000"/>
                </a:solidFill>
                <a:sym typeface="+mn-ea"/>
              </a:rPr>
              <a:t>	利用 ML 完成一个小 project（任选数据，任选算法，自主测试）；</a:t>
            </a:r>
            <a:br>
              <a:rPr lang="en-US" altLang="en-US" sz="1800" b="1">
                <a:solidFill>
                  <a:srgbClr val="C00000"/>
                </a:solidFill>
              </a:rPr>
            </a:br>
            <a:r>
              <a:rPr lang="en-US" altLang="en-US" sz="1800" b="1">
                <a:solidFill>
                  <a:srgbClr val="C00000"/>
                </a:solidFill>
                <a:sym typeface="+mn-ea"/>
              </a:rPr>
              <a:t>	一篇小论文或学习心得报告（我想，300-500字？）；... </a:t>
            </a:r>
            <a:br>
              <a:rPr lang="en-US" altLang="en-US" sz="1800" b="1">
                <a:solidFill>
                  <a:srgbClr val="C00000"/>
                </a:solidFill>
              </a:rPr>
            </a:br>
            <a:br>
              <a:rPr lang="en-US" altLang="en-US" sz="1600" b="1">
                <a:solidFill>
                  <a:schemeClr val="tx1">
                    <a:lumMod val="85000"/>
                    <a:lumOff val="15000"/>
                  </a:schemeClr>
                </a:solidFill>
              </a:rPr>
            </a:br>
            <a:r>
              <a:rPr lang="" altLang="en-US" sz="2000" b="1">
                <a:sym typeface="+mn-ea"/>
              </a:rPr>
              <a:t>	</a:t>
            </a:r>
            <a:r>
              <a:rPr lang="en-US" altLang="en-US" sz="2000" b="1">
                <a:sym typeface="+mn-ea"/>
              </a:rPr>
              <a:t>无论交啥，请在作业开头用100字描述：</a:t>
            </a:r>
            <a:br>
              <a:rPr lang="en-US" altLang="en-US" sz="2000" b="1"/>
            </a:br>
            <a:r>
              <a:rPr lang="en-US" altLang="en-US" sz="2000" b="1">
                <a:sym typeface="+mn-ea"/>
              </a:rPr>
              <a:t>	</a:t>
            </a:r>
            <a:r>
              <a:rPr lang="" altLang="en-US" sz="2000" b="1">
                <a:sym typeface="+mn-ea"/>
              </a:rPr>
              <a:t>	</a:t>
            </a:r>
            <a:r>
              <a:rPr lang="en-US" altLang="en-US" sz="2000" b="1">
                <a:sym typeface="+mn-ea"/>
              </a:rPr>
              <a:t>自己学到了啥？对自己学习满意不？</a:t>
            </a:r>
            <a:br>
              <a:rPr lang="en-US" altLang="en-US" sz="2000" b="1"/>
            </a:br>
            <a:r>
              <a:rPr lang="en-US" altLang="en-US" sz="2000" b="1">
                <a:sym typeface="+mn-ea"/>
              </a:rPr>
              <a:t>	</a:t>
            </a:r>
            <a:r>
              <a:rPr lang="" altLang="en-US" sz="2000" b="1">
                <a:sym typeface="+mn-ea"/>
              </a:rPr>
              <a:t>	</a:t>
            </a:r>
            <a:r>
              <a:rPr lang="en-US" altLang="en-US" sz="2000" b="1">
                <a:sym typeface="+mn-ea"/>
              </a:rPr>
              <a:t>知道了这么多算法，想拿他们干啥（理性发挥鼓励适当YY）</a:t>
            </a:r>
            <a:br>
              <a:rPr lang="en-US" altLang="en-US" sz="2400" b="1"/>
            </a:br>
            <a:br>
              <a:rPr lang="en-US" altLang="en-US" sz="2400" b="1"/>
            </a:br>
            <a:endParaRPr lang="en-US" altLang="en-US" sz="2400" b="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a:xfrm>
            <a:off x="1608455" y="742315"/>
            <a:ext cx="9160510" cy="5137785"/>
          </a:xfrm>
        </p:spPr>
        <p:txBody>
          <a:bodyPr>
            <a:noAutofit/>
          </a:bodyPr>
          <a:lstStyle/>
          <a:p>
            <a:pPr>
              <a:lnSpc>
                <a:spcPct val="150000"/>
              </a:lnSpc>
            </a:pPr>
            <a:r>
              <a:rPr lang="zh-CN" altLang="en-US" b="1" dirty="0" smtClean="0">
                <a:solidFill>
                  <a:schemeClr val="tx1"/>
                </a:solidFill>
                <a:effectLst>
                  <a:outerShdw blurRad="38100" dist="19050" dir="2700000" algn="tl" rotWithShape="0">
                    <a:schemeClr val="dk1">
                      <a:alpha val="40000"/>
                    </a:schemeClr>
                  </a:outerShdw>
                </a:effectLst>
              </a:rPr>
              <a:t>问题是：怎么实现呢？</a:t>
            </a:r>
            <a:r>
              <a:rPr lang="en-US" altLang="zh-CN" b="1" dirty="0" smtClean="0">
                <a:solidFill>
                  <a:schemeClr val="tx1"/>
                </a:solidFill>
                <a:effectLst>
                  <a:outerShdw blurRad="38100" dist="19050" dir="2700000" algn="tl" rotWithShape="0">
                    <a:schemeClr val="dk1">
                      <a:alpha val="40000"/>
                    </a:schemeClr>
                  </a:outerShdw>
                </a:effectLst>
              </a:rPr>
              <a:t>...</a:t>
            </a:r>
            <a:endParaRPr lang="en-US" altLang="zh-CN" b="1" dirty="0" smtClean="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1"/>
          <a:stretch>
            <a:fillRect/>
          </a:stretch>
        </p:blipFill>
        <p:spPr>
          <a:xfrm>
            <a:off x="4831080" y="1245235"/>
            <a:ext cx="2529840" cy="2872740"/>
          </a:xfrm>
          <a:prstGeom prst="rect">
            <a:avLst/>
          </a:prstGeom>
        </p:spPr>
      </p:pic>
    </p:spTree>
  </p:cSld>
  <p:clrMapOvr>
    <a:masterClrMapping/>
  </p:clrMapOvr>
</p:sld>
</file>

<file path=ppt/tags/tag1.xml><?xml version="1.0" encoding="utf-8"?>
<p:tagLst xmlns:p="http://schemas.openxmlformats.org/presentationml/2006/main">
  <p:tag name="REFSHAPE" val="576275556"/>
  <p:tag name="KSO_WM_UNIT_PLACING_PICTURE_USER_VIEWPORT" val="{&quot;height&quot;:4008,&quot;width&quot;:64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6758</Words>
  <Application>WPS Presentation</Application>
  <PresentationFormat>自定义</PresentationFormat>
  <Paragraphs>683</Paragraphs>
  <Slides>84</Slides>
  <Notes>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9</vt:i4>
      </vt:variant>
      <vt:variant>
        <vt:lpstr>幻灯片标题</vt:lpstr>
      </vt:variant>
      <vt:variant>
        <vt:i4>84</vt:i4>
      </vt:variant>
    </vt:vector>
  </HeadingPairs>
  <TitlesOfParts>
    <vt:vector size="108" baseType="lpstr">
      <vt:lpstr>Arial</vt:lpstr>
      <vt:lpstr>宋体</vt:lpstr>
      <vt:lpstr>Wingdings</vt:lpstr>
      <vt:lpstr>微软雅黑</vt:lpstr>
      <vt:lpstr>Sans Serif</vt:lpstr>
      <vt:lpstr>Asana Math</vt:lpstr>
      <vt:lpstr>Calibri Light</vt:lpstr>
      <vt:lpstr>宋体</vt:lpstr>
      <vt:lpstr>Latin Modern Mono Prop</vt:lpstr>
      <vt:lpstr>AR PL UKai CN</vt:lpstr>
      <vt:lpstr>Calibri</vt:lpstr>
      <vt:lpstr>Arial Unicode MS</vt:lpstr>
      <vt:lpstr>Webdings</vt:lpstr>
      <vt:lpstr>Times New Roman</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机器学习 结束语</vt:lpstr>
      <vt:lpstr>今天扯啥？</vt:lpstr>
      <vt:lpstr>第一部分 强化学习 （参考慕课：浙大 吴飞老师 ）</vt:lpstr>
      <vt:lpstr>啥是强化学习（RL）</vt:lpstr>
      <vt:lpstr>举例</vt:lpstr>
      <vt:lpstr>强化学习无处不在！</vt:lpstr>
      <vt:lpstr>我们的生活</vt:lpstr>
      <vt:lpstr>耳熟能详的故事</vt:lpstr>
      <vt:lpstr>问题是：怎么实现呢？...</vt:lpstr>
      <vt:lpstr>整理下元素</vt:lpstr>
      <vt:lpstr>马尔可夫决策过程（Markov Decision Process）</vt:lpstr>
      <vt:lpstr>PowerPoint 演示文稿</vt:lpstr>
      <vt:lpstr>前瞻性与收益</vt:lpstr>
      <vt:lpstr>为什么引入衰退系数  γ  (为啥不直接加起来，简单暴力？)...</vt:lpstr>
      <vt:lpstr>             下一门考试过不过不知道，，， 今天这一门先过了再说！！！ </vt:lpstr>
      <vt:lpstr>动作-价值函数（q值）</vt:lpstr>
      <vt:lpstr>围棋为例</vt:lpstr>
      <vt:lpstr>策略改进</vt:lpstr>
      <vt:lpstr>           不停选择最佳动作（更新策略） 不停评估未来收益（更新策略评估，重算q）</vt:lpstr>
      <vt:lpstr>             由此诞生了经典的 Q-Learning 算法...  </vt:lpstr>
      <vt:lpstr>Q-Learning （基于时序差分）</vt:lpstr>
      <vt:lpstr>Q-Learning</vt:lpstr>
      <vt:lpstr>利用与探索——ε-贪心算法</vt:lpstr>
      <vt:lpstr>利用与探索——ε-贪心算法</vt:lpstr>
      <vt:lpstr>利用与探索——ε-贪心算法</vt:lpstr>
      <vt:lpstr>引入随机性是神操作</vt:lpstr>
      <vt:lpstr>             早期的 Q-Learning 算法用矩阵描述q函数  </vt:lpstr>
      <vt:lpstr>             对围棋、星际争霸这样复杂的场景，需要 10几百次方矩阵... 故采用深度神经网络拟合q函数 </vt:lpstr>
      <vt:lpstr>回忆Q-learning...</vt:lpstr>
      <vt:lpstr>DQN (Deep Q-Learning)</vt:lpstr>
      <vt:lpstr>PowerPoint 演示文稿</vt:lpstr>
      <vt:lpstr>实例：AlphaGo</vt:lpstr>
      <vt:lpstr>实例：AlphaStar</vt:lpstr>
      <vt:lpstr>PowerPoint 演示文稿</vt:lpstr>
      <vt:lpstr>用句通俗的话说。。。</vt:lpstr>
      <vt:lpstr>实例：AlphaGo Zero</vt:lpstr>
      <vt:lpstr>娘呀，经过这20年RL，俺终于长大了... 孩儿呀，快去train孙子吧... </vt:lpstr>
      <vt:lpstr>我们的党史就是最最牛X的RL典范</vt:lpstr>
      <vt:lpstr>我们的党史就是最最牛X的RL典范</vt:lpstr>
      <vt:lpstr>PowerPoint 演示文稿</vt:lpstr>
      <vt:lpstr>第二部分 AI与未来 </vt:lpstr>
      <vt:lpstr>AI应用热潮（李开复《AI 未来》，2018年）</vt:lpstr>
      <vt:lpstr>第一波：互联网智能化</vt:lpstr>
      <vt:lpstr>第二波：商业智能化</vt:lpstr>
      <vt:lpstr>第三波：实体世界智能化</vt:lpstr>
      <vt:lpstr>第四波：自主智能化</vt:lpstr>
      <vt:lpstr>PowerPoint 演示文稿</vt:lpstr>
      <vt:lpstr>未来10年（引自麦肯锡研究院报告）</vt:lpstr>
      <vt:lpstr>未来10年（引自麦肯锡研究院报告）</vt:lpstr>
      <vt:lpstr> 再以后呢？ 再再以后呢？ ...</vt:lpstr>
      <vt:lpstr>强人工智能</vt:lpstr>
      <vt:lpstr>“乌托邦”人士</vt:lpstr>
      <vt:lpstr>“乌托邦”人士</vt:lpstr>
      <vt:lpstr>“反乌托邦”人士</vt:lpstr>
      <vt:lpstr>“反乌托邦”人士</vt:lpstr>
      <vt:lpstr>PowerPoint 演示文稿</vt:lpstr>
      <vt:lpstr>“反乌托邦”人士</vt:lpstr>
      <vt:lpstr>Who knows... 我个人觉得强人工智能还需要一百年或者更长 </vt:lpstr>
      <vt:lpstr>第三部分  AI 终极科学 哲学</vt:lpstr>
      <vt:lpstr>AI能探索出宇宙的终极理论吗？ AI能在科学、哲学、艺术上达到极限吗？ 下面作一些结合物理学与哲学的瞎扯...</vt:lpstr>
      <vt:lpstr>以下引用理论物理学家  L. Susskind 的话...</vt:lpstr>
      <vt:lpstr>引用Susskind的观点： 	“真实”或许不可理解</vt:lpstr>
      <vt:lpstr>全息原理与反实在论</vt:lpstr>
      <vt:lpstr>柏拉图与“洞穴寓言”</vt:lpstr>
      <vt:lpstr>电影《黑客帝国》</vt:lpstr>
      <vt:lpstr>量子力学与“真实”观念</vt:lpstr>
      <vt:lpstr>量子力学与“真实”观念</vt:lpstr>
      <vt:lpstr>“真实”或许不可理解</vt:lpstr>
      <vt:lpstr>PowerPoint 演示文稿</vt:lpstr>
      <vt:lpstr>结合机器学习 扯两句... </vt:lpstr>
      <vt:lpstr>基于特征的机器学习</vt:lpstr>
      <vt:lpstr>特征只是“真实”的一种投影 或许“真实”无论对人类还是机器都是 “只能逼近而无法理解”的</vt:lpstr>
      <vt:lpstr>继续听Susskind说...</vt:lpstr>
      <vt:lpstr>插一句：大家一定要会思考！ 思考问题一定要深刻，要自然！ 一定要有深刻的（至少是好的）图像！ （以后当了研究生不要忘记我这句话）</vt:lpstr>
      <vt:lpstr>真实与可重复性</vt:lpstr>
      <vt:lpstr>强化学习应用于探索物理学， 或许能帮助我们总结出一切物理定律， 搞清楚一切现象的运行规律...</vt:lpstr>
      <vt:lpstr>至于AI能不能达到认知的极限 可能取决于“是不是真的有这样的极限” </vt:lpstr>
      <vt:lpstr>不知道AI的极限到底是AI的极限， 是所有智能体的极限， 还是就是有一个极限</vt:lpstr>
      <vt:lpstr>Closing Remarks </vt:lpstr>
      <vt:lpstr>建议1 保持学习</vt:lpstr>
      <vt:lpstr>建议2 联系自身</vt:lpstr>
      <vt:lpstr>建议2 联系自身</vt:lpstr>
      <vt:lpstr>建议</vt:lpstr>
      <vt:lpstr>期末考试（20%）：1月7日 19:00-21:00 E201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 人工神经网络</dc:title>
  <dc:creator>wps</dc:creator>
  <cp:lastModifiedBy>xiaodongli</cp:lastModifiedBy>
  <cp:revision>908</cp:revision>
  <dcterms:created xsi:type="dcterms:W3CDTF">2019-12-31T04:08:29Z</dcterms:created>
  <dcterms:modified xsi:type="dcterms:W3CDTF">2019-12-31T04:08:29Z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